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9"/>
  </p:notesMasterIdLst>
  <p:sldIdLst>
    <p:sldId id="267" r:id="rId2"/>
    <p:sldId id="268" r:id="rId3"/>
    <p:sldId id="269" r:id="rId4"/>
    <p:sldId id="275" r:id="rId5"/>
    <p:sldId id="276" r:id="rId6"/>
    <p:sldId id="273" r:id="rId7"/>
    <p:sldId id="274" r:id="rId8"/>
    <p:sldId id="263" r:id="rId9"/>
    <p:sldId id="277" r:id="rId10"/>
    <p:sldId id="264" r:id="rId11"/>
    <p:sldId id="265" r:id="rId12"/>
    <p:sldId id="266" r:id="rId13"/>
    <p:sldId id="270" r:id="rId14"/>
    <p:sldId id="280" r:id="rId15"/>
    <p:sldId id="278" r:id="rId16"/>
    <p:sldId id="281" r:id="rId17"/>
    <p:sldId id="282" r:id="rId1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09"/>
    <p:restoredTop sz="94643"/>
  </p:normalViewPr>
  <p:slideViewPr>
    <p:cSldViewPr snapToGrid="0" snapToObjects="1">
      <p:cViewPr>
        <p:scale>
          <a:sx n="120" d="100"/>
          <a:sy n="120" d="100"/>
        </p:scale>
        <p:origin x="1080" y="3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presProps" Target="presProps.xml"/><Relationship Id="rId21" Type="http://schemas.openxmlformats.org/officeDocument/2006/relationships/viewProps" Target="viewProps.xml"/><Relationship Id="rId22" Type="http://schemas.openxmlformats.org/officeDocument/2006/relationships/theme" Target="theme/theme1.xml"/><Relationship Id="rId23"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notesMaster" Target="notesMasters/notesMaster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5B2C51E-0C0E-C249-A0C9-E76FB172C719}" type="datetimeFigureOut">
              <a:rPr lang="en-US" smtClean="0"/>
              <a:t>11/5/18</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28DE1D8-DBAA-2B48-BFC9-0A6ABDDDDF0D}" type="slidenum">
              <a:rPr lang="en-US" smtClean="0"/>
              <a:t>‹#›</a:t>
            </a:fld>
            <a:endParaRPr lang="en-US"/>
          </a:p>
        </p:txBody>
      </p:sp>
    </p:spTree>
    <p:extLst>
      <p:ext uri="{BB962C8B-B14F-4D97-AF65-F5344CB8AC3E}">
        <p14:creationId xmlns:p14="http://schemas.microsoft.com/office/powerpoint/2010/main" val="18007426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9D7ADD1-C0EA-1D46-8EB7-06505C05F44C}" type="slidenum">
              <a:rPr lang="en-US" smtClean="0"/>
              <a:t>3</a:t>
            </a:fld>
            <a:endParaRPr lang="en-US"/>
          </a:p>
        </p:txBody>
      </p:sp>
    </p:spTree>
    <p:extLst>
      <p:ext uri="{BB962C8B-B14F-4D97-AF65-F5344CB8AC3E}">
        <p14:creationId xmlns:p14="http://schemas.microsoft.com/office/powerpoint/2010/main" val="4213960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smtClean="0"/>
              <a:t>Biological</a:t>
            </a:r>
            <a:r>
              <a:rPr lang="zh-CN" altLang="en-US" baseline="0" dirty="0" smtClean="0"/>
              <a:t> </a:t>
            </a:r>
            <a:r>
              <a:rPr lang="en-US" altLang="zh-CN" baseline="0" dirty="0" smtClean="0"/>
              <a:t>meaning;</a:t>
            </a:r>
            <a:r>
              <a:rPr lang="zh-CN" altLang="en-US" baseline="0" dirty="0" smtClean="0"/>
              <a:t> </a:t>
            </a:r>
            <a:r>
              <a:rPr lang="en-US" altLang="zh-CN" baseline="0" dirty="0" smtClean="0"/>
              <a:t>secretor</a:t>
            </a:r>
            <a:r>
              <a:rPr lang="zh-CN" altLang="en-US" baseline="0" dirty="0" smtClean="0"/>
              <a:t> </a:t>
            </a:r>
            <a:r>
              <a:rPr lang="en-US" altLang="zh-CN" baseline="0" dirty="0" smtClean="0"/>
              <a:t>non-secretor;</a:t>
            </a:r>
            <a:r>
              <a:rPr lang="zh-CN" altLang="en-US" baseline="0" dirty="0" smtClean="0"/>
              <a:t> </a:t>
            </a:r>
            <a:r>
              <a:rPr lang="en-US" altLang="zh-CN" baseline="0" dirty="0" smtClean="0"/>
              <a:t>use</a:t>
            </a:r>
            <a:r>
              <a:rPr lang="zh-CN" altLang="en-US" baseline="0" dirty="0" smtClean="0"/>
              <a:t> </a:t>
            </a:r>
            <a:r>
              <a:rPr lang="en-US" altLang="zh-CN" baseline="0" dirty="0" smtClean="0"/>
              <a:t>them</a:t>
            </a:r>
            <a:r>
              <a:rPr lang="zh-CN" altLang="en-US" baseline="0" dirty="0" smtClean="0"/>
              <a:t> </a:t>
            </a:r>
            <a:r>
              <a:rPr lang="en-US" altLang="zh-CN" baseline="0" dirty="0" smtClean="0"/>
              <a:t>as</a:t>
            </a:r>
            <a:r>
              <a:rPr lang="zh-CN" altLang="en-US" baseline="0" dirty="0" smtClean="0"/>
              <a:t> </a:t>
            </a:r>
            <a:r>
              <a:rPr lang="en-US" altLang="zh-CN" baseline="0" dirty="0" smtClean="0"/>
              <a:t>marker?</a:t>
            </a:r>
            <a:r>
              <a:rPr lang="zh-CN" altLang="en-US" baseline="0" dirty="0" smtClean="0"/>
              <a:t> </a:t>
            </a:r>
            <a:r>
              <a:rPr lang="en-US" altLang="zh-CN" baseline="0" dirty="0" smtClean="0"/>
              <a:t>Predict</a:t>
            </a:r>
            <a:r>
              <a:rPr lang="zh-CN" altLang="en-US" baseline="0" dirty="0" smtClean="0"/>
              <a:t> </a:t>
            </a:r>
            <a:r>
              <a:rPr lang="en-US" altLang="zh-CN" baseline="0" dirty="0" smtClean="0"/>
              <a:t>the</a:t>
            </a:r>
            <a:r>
              <a:rPr lang="zh-CN" altLang="en-US" baseline="0" dirty="0" smtClean="0"/>
              <a:t> </a:t>
            </a:r>
            <a:r>
              <a:rPr lang="en-US" altLang="zh-CN" baseline="0" dirty="0" smtClean="0"/>
              <a:t>abundance?</a:t>
            </a:r>
            <a:endParaRPr lang="en-US" dirty="0"/>
          </a:p>
        </p:txBody>
      </p:sp>
      <p:sp>
        <p:nvSpPr>
          <p:cNvPr id="4" name="Slide Number Placeholder 3"/>
          <p:cNvSpPr>
            <a:spLocks noGrp="1"/>
          </p:cNvSpPr>
          <p:nvPr>
            <p:ph type="sldNum" sz="quarter" idx="10"/>
          </p:nvPr>
        </p:nvSpPr>
        <p:spPr/>
        <p:txBody>
          <a:bodyPr/>
          <a:lstStyle/>
          <a:p>
            <a:fld id="{F9D7ADD1-C0EA-1D46-8EB7-06505C05F44C}" type="slidenum">
              <a:rPr lang="en-US" smtClean="0"/>
              <a:t>16</a:t>
            </a:fld>
            <a:endParaRPr lang="en-US"/>
          </a:p>
        </p:txBody>
      </p:sp>
    </p:spTree>
    <p:extLst>
      <p:ext uri="{BB962C8B-B14F-4D97-AF65-F5344CB8AC3E}">
        <p14:creationId xmlns:p14="http://schemas.microsoft.com/office/powerpoint/2010/main" val="11383658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FB101F6-5D99-8045-AF2A-6C2017D98D2E}" type="slidenum">
              <a:rPr lang="en-US" smtClean="0"/>
              <a:t>4</a:t>
            </a:fld>
            <a:endParaRPr lang="en-US"/>
          </a:p>
        </p:txBody>
      </p:sp>
    </p:spTree>
    <p:extLst>
      <p:ext uri="{BB962C8B-B14F-4D97-AF65-F5344CB8AC3E}">
        <p14:creationId xmlns:p14="http://schemas.microsoft.com/office/powerpoint/2010/main" val="2818922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FB101F6-5D99-8045-AF2A-6C2017D98D2E}" type="slidenum">
              <a:rPr lang="en-US" smtClean="0"/>
              <a:t>7</a:t>
            </a:fld>
            <a:endParaRPr lang="en-US"/>
          </a:p>
        </p:txBody>
      </p:sp>
    </p:spTree>
    <p:extLst>
      <p:ext uri="{BB962C8B-B14F-4D97-AF65-F5344CB8AC3E}">
        <p14:creationId xmlns:p14="http://schemas.microsoft.com/office/powerpoint/2010/main" val="3742257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9D7ADD1-C0EA-1D46-8EB7-06505C05F44C}" type="slidenum">
              <a:rPr lang="en-US" smtClean="0"/>
              <a:t>8</a:t>
            </a:fld>
            <a:endParaRPr lang="en-US"/>
          </a:p>
        </p:txBody>
      </p:sp>
    </p:spTree>
    <p:extLst>
      <p:ext uri="{BB962C8B-B14F-4D97-AF65-F5344CB8AC3E}">
        <p14:creationId xmlns:p14="http://schemas.microsoft.com/office/powerpoint/2010/main" val="12130501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9D7ADD1-C0EA-1D46-8EB7-06505C05F44C}" type="slidenum">
              <a:rPr lang="en-US" smtClean="0"/>
              <a:t>10</a:t>
            </a:fld>
            <a:endParaRPr lang="en-US"/>
          </a:p>
        </p:txBody>
      </p:sp>
    </p:spTree>
    <p:extLst>
      <p:ext uri="{BB962C8B-B14F-4D97-AF65-F5344CB8AC3E}">
        <p14:creationId xmlns:p14="http://schemas.microsoft.com/office/powerpoint/2010/main" val="12027295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smtClean="0"/>
              <a:t>2-3</a:t>
            </a:r>
            <a:r>
              <a:rPr lang="zh-CN" altLang="en-US" dirty="0" smtClean="0"/>
              <a:t> </a:t>
            </a:r>
            <a:r>
              <a:rPr lang="en-US" altLang="zh-CN" dirty="0" smtClean="0"/>
              <a:t>sentences</a:t>
            </a:r>
            <a:r>
              <a:rPr lang="zh-CN" altLang="en-US" baseline="0" dirty="0" smtClean="0"/>
              <a:t> </a:t>
            </a:r>
            <a:r>
              <a:rPr lang="en-US" altLang="zh-CN" baseline="0" dirty="0" smtClean="0"/>
              <a:t>to</a:t>
            </a:r>
            <a:r>
              <a:rPr lang="zh-CN" altLang="en-US" baseline="0" dirty="0" smtClean="0"/>
              <a:t> </a:t>
            </a:r>
            <a:r>
              <a:rPr lang="en-US" altLang="zh-CN" baseline="0" dirty="0" smtClean="0"/>
              <a:t>summarize,</a:t>
            </a:r>
            <a:r>
              <a:rPr lang="zh-CN" altLang="en-US" baseline="0" dirty="0" smtClean="0"/>
              <a:t> </a:t>
            </a:r>
            <a:r>
              <a:rPr lang="en-US" altLang="zh-CN" baseline="0" dirty="0" smtClean="0"/>
              <a:t>reorganize</a:t>
            </a:r>
            <a:r>
              <a:rPr lang="zh-CN" altLang="en-US" baseline="0" dirty="0" smtClean="0"/>
              <a:t> </a:t>
            </a:r>
            <a:endParaRPr lang="en-US" dirty="0"/>
          </a:p>
        </p:txBody>
      </p:sp>
      <p:sp>
        <p:nvSpPr>
          <p:cNvPr id="4" name="Slide Number Placeholder 3"/>
          <p:cNvSpPr>
            <a:spLocks noGrp="1"/>
          </p:cNvSpPr>
          <p:nvPr>
            <p:ph type="sldNum" sz="quarter" idx="10"/>
          </p:nvPr>
        </p:nvSpPr>
        <p:spPr/>
        <p:txBody>
          <a:bodyPr/>
          <a:lstStyle/>
          <a:p>
            <a:fld id="{F9D7ADD1-C0EA-1D46-8EB7-06505C05F44C}" type="slidenum">
              <a:rPr lang="en-US" smtClean="0"/>
              <a:t>11</a:t>
            </a:fld>
            <a:endParaRPr lang="en-US"/>
          </a:p>
        </p:txBody>
      </p:sp>
    </p:spTree>
    <p:extLst>
      <p:ext uri="{BB962C8B-B14F-4D97-AF65-F5344CB8AC3E}">
        <p14:creationId xmlns:p14="http://schemas.microsoft.com/office/powerpoint/2010/main" val="2343030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9D7ADD1-C0EA-1D46-8EB7-06505C05F44C}" type="slidenum">
              <a:rPr lang="en-US" smtClean="0"/>
              <a:t>12</a:t>
            </a:fld>
            <a:endParaRPr lang="en-US"/>
          </a:p>
        </p:txBody>
      </p:sp>
    </p:spTree>
    <p:extLst>
      <p:ext uri="{BB962C8B-B14F-4D97-AF65-F5344CB8AC3E}">
        <p14:creationId xmlns:p14="http://schemas.microsoft.com/office/powerpoint/2010/main" val="675022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smtClean="0"/>
              <a:t>Clustering</a:t>
            </a:r>
            <a:r>
              <a:rPr lang="zh-CN" altLang="en-US" baseline="0" dirty="0" smtClean="0"/>
              <a:t> </a:t>
            </a:r>
            <a:r>
              <a:rPr lang="en-US" altLang="zh-CN" baseline="0" dirty="0" smtClean="0"/>
              <a:t>based</a:t>
            </a:r>
            <a:r>
              <a:rPr lang="zh-CN" altLang="en-US" baseline="0" dirty="0" smtClean="0"/>
              <a:t> </a:t>
            </a:r>
            <a:r>
              <a:rPr lang="en-US" altLang="zh-CN" baseline="0" dirty="0" smtClean="0"/>
              <a:t>on</a:t>
            </a:r>
            <a:r>
              <a:rPr lang="zh-CN" altLang="en-US" baseline="0" dirty="0" smtClean="0"/>
              <a:t> </a:t>
            </a:r>
            <a:r>
              <a:rPr lang="en-US" altLang="zh-CN" baseline="0" dirty="0" smtClean="0"/>
              <a:t>the</a:t>
            </a:r>
            <a:r>
              <a:rPr lang="zh-CN" altLang="en-US" baseline="0" dirty="0" smtClean="0"/>
              <a:t> </a:t>
            </a:r>
            <a:r>
              <a:rPr lang="en-US" altLang="zh-CN" baseline="0" dirty="0" smtClean="0"/>
              <a:t>structure</a:t>
            </a:r>
            <a:r>
              <a:rPr lang="zh-CN" altLang="en-US" baseline="0" dirty="0" smtClean="0"/>
              <a:t> </a:t>
            </a:r>
            <a:r>
              <a:rPr lang="en-US" altLang="zh-CN" baseline="0" dirty="0" smtClean="0"/>
              <a:t>can</a:t>
            </a:r>
            <a:r>
              <a:rPr lang="zh-CN" altLang="en-US" baseline="0" dirty="0" smtClean="0"/>
              <a:t> </a:t>
            </a:r>
            <a:r>
              <a:rPr lang="en-US" altLang="zh-CN" baseline="0" dirty="0" smtClean="0"/>
              <a:t>be</a:t>
            </a:r>
            <a:r>
              <a:rPr lang="zh-CN" altLang="en-US" baseline="0" dirty="0" smtClean="0"/>
              <a:t> </a:t>
            </a:r>
            <a:r>
              <a:rPr lang="en-US" altLang="zh-CN" baseline="0" dirty="0" smtClean="0"/>
              <a:t>more</a:t>
            </a:r>
            <a:r>
              <a:rPr lang="zh-CN" altLang="en-US" baseline="0" dirty="0" smtClean="0"/>
              <a:t> </a:t>
            </a:r>
            <a:r>
              <a:rPr lang="en-US" altLang="zh-CN" baseline="0" dirty="0" smtClean="0"/>
              <a:t>insightful.</a:t>
            </a:r>
          </a:p>
          <a:p>
            <a:endParaRPr lang="en-US" altLang="zh-CN" baseline="0" dirty="0" smtClean="0"/>
          </a:p>
          <a:p>
            <a:endParaRPr lang="en-US" dirty="0"/>
          </a:p>
        </p:txBody>
      </p:sp>
      <p:sp>
        <p:nvSpPr>
          <p:cNvPr id="4" name="Slide Number Placeholder 3"/>
          <p:cNvSpPr>
            <a:spLocks noGrp="1"/>
          </p:cNvSpPr>
          <p:nvPr>
            <p:ph type="sldNum" sz="quarter" idx="10"/>
          </p:nvPr>
        </p:nvSpPr>
        <p:spPr/>
        <p:txBody>
          <a:bodyPr/>
          <a:lstStyle/>
          <a:p>
            <a:fld id="{F9D7ADD1-C0EA-1D46-8EB7-06505C05F44C}" type="slidenum">
              <a:rPr lang="en-US" smtClean="0"/>
              <a:t>13</a:t>
            </a:fld>
            <a:endParaRPr lang="en-US"/>
          </a:p>
        </p:txBody>
      </p:sp>
    </p:spTree>
    <p:extLst>
      <p:ext uri="{BB962C8B-B14F-4D97-AF65-F5344CB8AC3E}">
        <p14:creationId xmlns:p14="http://schemas.microsoft.com/office/powerpoint/2010/main" val="549978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smtClean="0"/>
              <a:t>DFLNH6</a:t>
            </a:r>
          </a:p>
          <a:p>
            <a:r>
              <a:rPr lang="en-US" altLang="zh-CN" dirty="0" smtClean="0"/>
              <a:t>DFLNT2</a:t>
            </a:r>
          </a:p>
          <a:p>
            <a:r>
              <a:rPr lang="en-US" altLang="zh-CN" dirty="0" smtClean="0"/>
              <a:t>FDSLNH</a:t>
            </a:r>
          </a:p>
          <a:p>
            <a:endParaRPr lang="en-US" dirty="0"/>
          </a:p>
        </p:txBody>
      </p:sp>
      <p:sp>
        <p:nvSpPr>
          <p:cNvPr id="4" name="Slide Number Placeholder 3"/>
          <p:cNvSpPr>
            <a:spLocks noGrp="1"/>
          </p:cNvSpPr>
          <p:nvPr>
            <p:ph type="sldNum" sz="quarter" idx="10"/>
          </p:nvPr>
        </p:nvSpPr>
        <p:spPr/>
        <p:txBody>
          <a:bodyPr/>
          <a:lstStyle/>
          <a:p>
            <a:fld id="{F9D7ADD1-C0EA-1D46-8EB7-06505C05F44C}" type="slidenum">
              <a:rPr lang="en-US" smtClean="0"/>
              <a:t>14</a:t>
            </a:fld>
            <a:endParaRPr lang="en-US"/>
          </a:p>
        </p:txBody>
      </p:sp>
    </p:spTree>
    <p:extLst>
      <p:ext uri="{BB962C8B-B14F-4D97-AF65-F5344CB8AC3E}">
        <p14:creationId xmlns:p14="http://schemas.microsoft.com/office/powerpoint/2010/main" val="4361480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33D862DA-A888-B24A-B727-DD5F827393EC}" type="datetimeFigureOut">
              <a:rPr lang="en-US" smtClean="0"/>
              <a:t>11/5/18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AB13E6D-BEF5-0646-BC8D-6B0B600F2DB7}" type="slidenum">
              <a:rPr lang="en-US" smtClean="0"/>
              <a:t>‹#›</a:t>
            </a:fld>
            <a:endParaRPr lang="en-US"/>
          </a:p>
        </p:txBody>
      </p:sp>
    </p:spTree>
    <p:extLst>
      <p:ext uri="{BB962C8B-B14F-4D97-AF65-F5344CB8AC3E}">
        <p14:creationId xmlns:p14="http://schemas.microsoft.com/office/powerpoint/2010/main" val="8671396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3D862DA-A888-B24A-B727-DD5F827393EC}" type="datetimeFigureOut">
              <a:rPr lang="en-US" smtClean="0"/>
              <a:t>11/5/18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AB13E6D-BEF5-0646-BC8D-6B0B600F2DB7}" type="slidenum">
              <a:rPr lang="en-US" smtClean="0"/>
              <a:t>‹#›</a:t>
            </a:fld>
            <a:endParaRPr lang="en-US"/>
          </a:p>
        </p:txBody>
      </p:sp>
    </p:spTree>
    <p:extLst>
      <p:ext uri="{BB962C8B-B14F-4D97-AF65-F5344CB8AC3E}">
        <p14:creationId xmlns:p14="http://schemas.microsoft.com/office/powerpoint/2010/main" val="15835219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3D862DA-A888-B24A-B727-DD5F827393EC}" type="datetimeFigureOut">
              <a:rPr lang="en-US" smtClean="0"/>
              <a:t>11/5/18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AB13E6D-BEF5-0646-BC8D-6B0B600F2DB7}" type="slidenum">
              <a:rPr lang="en-US" smtClean="0"/>
              <a:t>‹#›</a:t>
            </a:fld>
            <a:endParaRPr lang="en-US"/>
          </a:p>
        </p:txBody>
      </p:sp>
    </p:spTree>
    <p:extLst>
      <p:ext uri="{BB962C8B-B14F-4D97-AF65-F5344CB8AC3E}">
        <p14:creationId xmlns:p14="http://schemas.microsoft.com/office/powerpoint/2010/main" val="4880217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3D862DA-A888-B24A-B727-DD5F827393EC}" type="datetimeFigureOut">
              <a:rPr lang="en-US" smtClean="0"/>
              <a:t>11/5/18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AB13E6D-BEF5-0646-BC8D-6B0B600F2DB7}" type="slidenum">
              <a:rPr lang="en-US" smtClean="0"/>
              <a:t>‹#›</a:t>
            </a:fld>
            <a:endParaRPr lang="en-US"/>
          </a:p>
        </p:txBody>
      </p:sp>
    </p:spTree>
    <p:extLst>
      <p:ext uri="{BB962C8B-B14F-4D97-AF65-F5344CB8AC3E}">
        <p14:creationId xmlns:p14="http://schemas.microsoft.com/office/powerpoint/2010/main" val="11926908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3D862DA-A888-B24A-B727-DD5F827393EC}" type="datetimeFigureOut">
              <a:rPr lang="en-US" smtClean="0"/>
              <a:t>11/5/18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AB13E6D-BEF5-0646-BC8D-6B0B600F2DB7}" type="slidenum">
              <a:rPr lang="en-US" smtClean="0"/>
              <a:t>‹#›</a:t>
            </a:fld>
            <a:endParaRPr lang="en-US"/>
          </a:p>
        </p:txBody>
      </p:sp>
    </p:spTree>
    <p:extLst>
      <p:ext uri="{BB962C8B-B14F-4D97-AF65-F5344CB8AC3E}">
        <p14:creationId xmlns:p14="http://schemas.microsoft.com/office/powerpoint/2010/main" val="9430405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33D862DA-A888-B24A-B727-DD5F827393EC}" type="datetimeFigureOut">
              <a:rPr lang="en-US" smtClean="0"/>
              <a:t>11/5/18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AB13E6D-BEF5-0646-BC8D-6B0B600F2DB7}" type="slidenum">
              <a:rPr lang="en-US" smtClean="0"/>
              <a:t>‹#›</a:t>
            </a:fld>
            <a:endParaRPr lang="en-US"/>
          </a:p>
        </p:txBody>
      </p:sp>
    </p:spTree>
    <p:extLst>
      <p:ext uri="{BB962C8B-B14F-4D97-AF65-F5344CB8AC3E}">
        <p14:creationId xmlns:p14="http://schemas.microsoft.com/office/powerpoint/2010/main" val="12535619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33D862DA-A888-B24A-B727-DD5F827393EC}" type="datetimeFigureOut">
              <a:rPr lang="en-US" smtClean="0"/>
              <a:t>11/5/18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AB13E6D-BEF5-0646-BC8D-6B0B600F2DB7}" type="slidenum">
              <a:rPr lang="en-US" smtClean="0"/>
              <a:t>‹#›</a:t>
            </a:fld>
            <a:endParaRPr lang="en-US"/>
          </a:p>
        </p:txBody>
      </p:sp>
    </p:spTree>
    <p:extLst>
      <p:ext uri="{BB962C8B-B14F-4D97-AF65-F5344CB8AC3E}">
        <p14:creationId xmlns:p14="http://schemas.microsoft.com/office/powerpoint/2010/main" val="18008980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33D862DA-A888-B24A-B727-DD5F827393EC}" type="datetimeFigureOut">
              <a:rPr lang="en-US" smtClean="0"/>
              <a:t>11/5/18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AB13E6D-BEF5-0646-BC8D-6B0B600F2DB7}" type="slidenum">
              <a:rPr lang="en-US" smtClean="0"/>
              <a:t>‹#›</a:t>
            </a:fld>
            <a:endParaRPr lang="en-US"/>
          </a:p>
        </p:txBody>
      </p:sp>
    </p:spTree>
    <p:extLst>
      <p:ext uri="{BB962C8B-B14F-4D97-AF65-F5344CB8AC3E}">
        <p14:creationId xmlns:p14="http://schemas.microsoft.com/office/powerpoint/2010/main" val="10596610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3D862DA-A888-B24A-B727-DD5F827393EC}" type="datetimeFigureOut">
              <a:rPr lang="en-US" smtClean="0"/>
              <a:t>11/5/18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AB13E6D-BEF5-0646-BC8D-6B0B600F2DB7}" type="slidenum">
              <a:rPr lang="en-US" smtClean="0"/>
              <a:t>‹#›</a:t>
            </a:fld>
            <a:endParaRPr lang="en-US"/>
          </a:p>
        </p:txBody>
      </p:sp>
    </p:spTree>
    <p:extLst>
      <p:ext uri="{BB962C8B-B14F-4D97-AF65-F5344CB8AC3E}">
        <p14:creationId xmlns:p14="http://schemas.microsoft.com/office/powerpoint/2010/main" val="6406264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3D862DA-A888-B24A-B727-DD5F827393EC}" type="datetimeFigureOut">
              <a:rPr lang="en-US" smtClean="0"/>
              <a:t>11/5/18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AB13E6D-BEF5-0646-BC8D-6B0B600F2DB7}" type="slidenum">
              <a:rPr lang="en-US" smtClean="0"/>
              <a:t>‹#›</a:t>
            </a:fld>
            <a:endParaRPr lang="en-US"/>
          </a:p>
        </p:txBody>
      </p:sp>
    </p:spTree>
    <p:extLst>
      <p:ext uri="{BB962C8B-B14F-4D97-AF65-F5344CB8AC3E}">
        <p14:creationId xmlns:p14="http://schemas.microsoft.com/office/powerpoint/2010/main" val="16734580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3D862DA-A888-B24A-B727-DD5F827393EC}" type="datetimeFigureOut">
              <a:rPr lang="en-US" smtClean="0"/>
              <a:t>11/5/18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AB13E6D-BEF5-0646-BC8D-6B0B600F2DB7}" type="slidenum">
              <a:rPr lang="en-US" smtClean="0"/>
              <a:t>‹#›</a:t>
            </a:fld>
            <a:endParaRPr lang="en-US"/>
          </a:p>
        </p:txBody>
      </p:sp>
    </p:spTree>
    <p:extLst>
      <p:ext uri="{BB962C8B-B14F-4D97-AF65-F5344CB8AC3E}">
        <p14:creationId xmlns:p14="http://schemas.microsoft.com/office/powerpoint/2010/main" val="215903100"/>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3D862DA-A888-B24A-B727-DD5F827393EC}" type="datetimeFigureOut">
              <a:rPr lang="en-US" smtClean="0"/>
              <a:t>11/5/18</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AB13E6D-BEF5-0646-BC8D-6B0B600F2DB7}" type="slidenum">
              <a:rPr lang="en-US" smtClean="0"/>
              <a:t>‹#›</a:t>
            </a:fld>
            <a:endParaRPr lang="en-US"/>
          </a:p>
        </p:txBody>
      </p:sp>
    </p:spTree>
    <p:extLst>
      <p:ext uri="{BB962C8B-B14F-4D97-AF65-F5344CB8AC3E}">
        <p14:creationId xmlns:p14="http://schemas.microsoft.com/office/powerpoint/2010/main" val="34158927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9" Type="http://schemas.openxmlformats.org/officeDocument/2006/relationships/image" Target="../media/image64.emf"/><Relationship Id="rId20" Type="http://schemas.openxmlformats.org/officeDocument/2006/relationships/image" Target="../media/image75.emf"/><Relationship Id="rId21" Type="http://schemas.openxmlformats.org/officeDocument/2006/relationships/image" Target="../media/image76.emf"/><Relationship Id="rId22" Type="http://schemas.openxmlformats.org/officeDocument/2006/relationships/image" Target="../media/image77.emf"/><Relationship Id="rId23" Type="http://schemas.openxmlformats.org/officeDocument/2006/relationships/image" Target="../media/image78.emf"/><Relationship Id="rId24" Type="http://schemas.openxmlformats.org/officeDocument/2006/relationships/image" Target="../media/image79.emf"/><Relationship Id="rId25" Type="http://schemas.openxmlformats.org/officeDocument/2006/relationships/image" Target="../media/image80.emf"/><Relationship Id="rId26" Type="http://schemas.openxmlformats.org/officeDocument/2006/relationships/image" Target="../media/image81.emf"/><Relationship Id="rId10" Type="http://schemas.openxmlformats.org/officeDocument/2006/relationships/image" Target="../media/image65.emf"/><Relationship Id="rId11" Type="http://schemas.openxmlformats.org/officeDocument/2006/relationships/image" Target="../media/image66.emf"/><Relationship Id="rId12" Type="http://schemas.openxmlformats.org/officeDocument/2006/relationships/image" Target="../media/image67.emf"/><Relationship Id="rId13" Type="http://schemas.openxmlformats.org/officeDocument/2006/relationships/image" Target="../media/image68.emf"/><Relationship Id="rId14" Type="http://schemas.openxmlformats.org/officeDocument/2006/relationships/image" Target="../media/image69.emf"/><Relationship Id="rId15" Type="http://schemas.openxmlformats.org/officeDocument/2006/relationships/image" Target="../media/image70.emf"/><Relationship Id="rId16" Type="http://schemas.openxmlformats.org/officeDocument/2006/relationships/image" Target="../media/image71.emf"/><Relationship Id="rId17" Type="http://schemas.openxmlformats.org/officeDocument/2006/relationships/image" Target="../media/image72.emf"/><Relationship Id="rId18" Type="http://schemas.openxmlformats.org/officeDocument/2006/relationships/image" Target="../media/image73.emf"/><Relationship Id="rId19" Type="http://schemas.openxmlformats.org/officeDocument/2006/relationships/image" Target="../media/image74.emf"/><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58.emf"/><Relationship Id="rId4" Type="http://schemas.openxmlformats.org/officeDocument/2006/relationships/image" Target="../media/image59.emf"/><Relationship Id="rId5" Type="http://schemas.openxmlformats.org/officeDocument/2006/relationships/image" Target="../media/image60.emf"/><Relationship Id="rId6" Type="http://schemas.openxmlformats.org/officeDocument/2006/relationships/image" Target="../media/image61.emf"/><Relationship Id="rId7" Type="http://schemas.openxmlformats.org/officeDocument/2006/relationships/image" Target="../media/image62.emf"/><Relationship Id="rId8" Type="http://schemas.openxmlformats.org/officeDocument/2006/relationships/image" Target="../media/image63.emf"/></Relationships>
</file>

<file path=ppt/slides/_rels/slide11.xml.rels><?xml version="1.0" encoding="UTF-8" standalone="yes"?>
<Relationships xmlns="http://schemas.openxmlformats.org/package/2006/relationships"><Relationship Id="rId9" Type="http://schemas.openxmlformats.org/officeDocument/2006/relationships/image" Target="../media/image64.emf"/><Relationship Id="rId20" Type="http://schemas.openxmlformats.org/officeDocument/2006/relationships/image" Target="../media/image75.emf"/><Relationship Id="rId21" Type="http://schemas.openxmlformats.org/officeDocument/2006/relationships/image" Target="../media/image76.emf"/><Relationship Id="rId22" Type="http://schemas.openxmlformats.org/officeDocument/2006/relationships/image" Target="../media/image77.emf"/><Relationship Id="rId23" Type="http://schemas.openxmlformats.org/officeDocument/2006/relationships/image" Target="../media/image78.emf"/><Relationship Id="rId24" Type="http://schemas.openxmlformats.org/officeDocument/2006/relationships/image" Target="../media/image79.emf"/><Relationship Id="rId25" Type="http://schemas.openxmlformats.org/officeDocument/2006/relationships/image" Target="../media/image80.emf"/><Relationship Id="rId26" Type="http://schemas.openxmlformats.org/officeDocument/2006/relationships/image" Target="../media/image82.emf"/><Relationship Id="rId10" Type="http://schemas.openxmlformats.org/officeDocument/2006/relationships/image" Target="../media/image65.emf"/><Relationship Id="rId11" Type="http://schemas.openxmlformats.org/officeDocument/2006/relationships/image" Target="../media/image66.emf"/><Relationship Id="rId12" Type="http://schemas.openxmlformats.org/officeDocument/2006/relationships/image" Target="../media/image67.emf"/><Relationship Id="rId13" Type="http://schemas.openxmlformats.org/officeDocument/2006/relationships/image" Target="../media/image68.emf"/><Relationship Id="rId14" Type="http://schemas.openxmlformats.org/officeDocument/2006/relationships/image" Target="../media/image69.emf"/><Relationship Id="rId15" Type="http://schemas.openxmlformats.org/officeDocument/2006/relationships/image" Target="../media/image70.emf"/><Relationship Id="rId16" Type="http://schemas.openxmlformats.org/officeDocument/2006/relationships/image" Target="../media/image71.emf"/><Relationship Id="rId17" Type="http://schemas.openxmlformats.org/officeDocument/2006/relationships/image" Target="../media/image72.emf"/><Relationship Id="rId18" Type="http://schemas.openxmlformats.org/officeDocument/2006/relationships/image" Target="../media/image73.emf"/><Relationship Id="rId19" Type="http://schemas.openxmlformats.org/officeDocument/2006/relationships/image" Target="../media/image74.emf"/><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58.emf"/><Relationship Id="rId4" Type="http://schemas.openxmlformats.org/officeDocument/2006/relationships/image" Target="../media/image59.emf"/><Relationship Id="rId5" Type="http://schemas.openxmlformats.org/officeDocument/2006/relationships/image" Target="../media/image60.emf"/><Relationship Id="rId6" Type="http://schemas.openxmlformats.org/officeDocument/2006/relationships/image" Target="../media/image61.emf"/><Relationship Id="rId7" Type="http://schemas.openxmlformats.org/officeDocument/2006/relationships/image" Target="../media/image62.emf"/><Relationship Id="rId8" Type="http://schemas.openxmlformats.org/officeDocument/2006/relationships/image" Target="../media/image63.emf"/></Relationships>
</file>

<file path=ppt/slides/_rels/slide12.xml.rels><?xml version="1.0" encoding="UTF-8" standalone="yes"?>
<Relationships xmlns="http://schemas.openxmlformats.org/package/2006/relationships"><Relationship Id="rId9" Type="http://schemas.openxmlformats.org/officeDocument/2006/relationships/image" Target="../media/image63.emf"/><Relationship Id="rId20" Type="http://schemas.openxmlformats.org/officeDocument/2006/relationships/image" Target="../media/image74.emf"/><Relationship Id="rId21" Type="http://schemas.openxmlformats.org/officeDocument/2006/relationships/image" Target="../media/image75.emf"/><Relationship Id="rId22" Type="http://schemas.openxmlformats.org/officeDocument/2006/relationships/image" Target="../media/image76.emf"/><Relationship Id="rId23" Type="http://schemas.openxmlformats.org/officeDocument/2006/relationships/image" Target="../media/image77.emf"/><Relationship Id="rId24" Type="http://schemas.openxmlformats.org/officeDocument/2006/relationships/image" Target="../media/image78.emf"/><Relationship Id="rId25" Type="http://schemas.openxmlformats.org/officeDocument/2006/relationships/image" Target="../media/image79.emf"/><Relationship Id="rId26" Type="http://schemas.openxmlformats.org/officeDocument/2006/relationships/image" Target="../media/image80.emf"/><Relationship Id="rId10" Type="http://schemas.openxmlformats.org/officeDocument/2006/relationships/image" Target="../media/image64.emf"/><Relationship Id="rId11" Type="http://schemas.openxmlformats.org/officeDocument/2006/relationships/image" Target="../media/image65.emf"/><Relationship Id="rId12" Type="http://schemas.openxmlformats.org/officeDocument/2006/relationships/image" Target="../media/image66.emf"/><Relationship Id="rId13" Type="http://schemas.openxmlformats.org/officeDocument/2006/relationships/image" Target="../media/image67.emf"/><Relationship Id="rId14" Type="http://schemas.openxmlformats.org/officeDocument/2006/relationships/image" Target="../media/image68.emf"/><Relationship Id="rId15" Type="http://schemas.openxmlformats.org/officeDocument/2006/relationships/image" Target="../media/image69.emf"/><Relationship Id="rId16" Type="http://schemas.openxmlformats.org/officeDocument/2006/relationships/image" Target="../media/image70.emf"/><Relationship Id="rId17" Type="http://schemas.openxmlformats.org/officeDocument/2006/relationships/image" Target="../media/image71.emf"/><Relationship Id="rId18" Type="http://schemas.openxmlformats.org/officeDocument/2006/relationships/image" Target="../media/image72.emf"/><Relationship Id="rId19" Type="http://schemas.openxmlformats.org/officeDocument/2006/relationships/image" Target="../media/image73.emf"/><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83.emf"/><Relationship Id="rId4" Type="http://schemas.openxmlformats.org/officeDocument/2006/relationships/image" Target="../media/image58.emf"/><Relationship Id="rId5" Type="http://schemas.openxmlformats.org/officeDocument/2006/relationships/image" Target="../media/image59.emf"/><Relationship Id="rId6" Type="http://schemas.openxmlformats.org/officeDocument/2006/relationships/image" Target="../media/image60.emf"/><Relationship Id="rId7" Type="http://schemas.openxmlformats.org/officeDocument/2006/relationships/image" Target="../media/image61.emf"/><Relationship Id="rId8" Type="http://schemas.openxmlformats.org/officeDocument/2006/relationships/image" Target="../media/image62.emf"/></Relationships>
</file>

<file path=ppt/slides/_rels/slide13.xml.rels><?xml version="1.0" encoding="UTF-8" standalone="yes"?>
<Relationships xmlns="http://schemas.openxmlformats.org/package/2006/relationships"><Relationship Id="rId3" Type="http://schemas.openxmlformats.org/officeDocument/2006/relationships/image" Target="../media/image84.emf"/><Relationship Id="rId4" Type="http://schemas.openxmlformats.org/officeDocument/2006/relationships/image" Target="../media/image85.emf"/><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4.xml.rels><?xml version="1.0" encoding="UTF-8" standalone="yes"?>
<Relationships xmlns="http://schemas.openxmlformats.org/package/2006/relationships"><Relationship Id="rId3" Type="http://schemas.openxmlformats.org/officeDocument/2006/relationships/image" Target="../media/image86.emf"/><Relationship Id="rId4" Type="http://schemas.openxmlformats.org/officeDocument/2006/relationships/image" Target="../media/image87.jpeg"/><Relationship Id="rId5" Type="http://schemas.openxmlformats.org/officeDocument/2006/relationships/image" Target="../media/image88.png"/><Relationship Id="rId6" Type="http://schemas.openxmlformats.org/officeDocument/2006/relationships/image" Target="../media/image89.png"/><Relationship Id="rId7" Type="http://schemas.openxmlformats.org/officeDocument/2006/relationships/image" Target="../media/image90.png"/><Relationship Id="rId8" Type="http://schemas.openxmlformats.org/officeDocument/2006/relationships/image" Target="../media/image91.png"/><Relationship Id="rId9" Type="http://schemas.openxmlformats.org/officeDocument/2006/relationships/image" Target="../media/image92.png"/><Relationship Id="rId10" Type="http://schemas.openxmlformats.org/officeDocument/2006/relationships/image" Target="../media/image93.png"/><Relationship Id="rId11" Type="http://schemas.openxmlformats.org/officeDocument/2006/relationships/image" Target="../media/image94.emf"/><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5.emf"/><Relationship Id="rId3" Type="http://schemas.openxmlformats.org/officeDocument/2006/relationships/image" Target="../media/image96.emf"/></Relationships>
</file>

<file path=ppt/slides/_rels/slide16.xml.rels><?xml version="1.0" encoding="UTF-8" standalone="yes"?>
<Relationships xmlns="http://schemas.openxmlformats.org/package/2006/relationships"><Relationship Id="rId3" Type="http://schemas.openxmlformats.org/officeDocument/2006/relationships/image" Target="../media/image97.emf"/><Relationship Id="rId4" Type="http://schemas.openxmlformats.org/officeDocument/2006/relationships/image" Target="../media/image88.png"/><Relationship Id="rId5" Type="http://schemas.openxmlformats.org/officeDocument/2006/relationships/image" Target="../media/image98.emf"/><Relationship Id="rId6" Type="http://schemas.openxmlformats.org/officeDocument/2006/relationships/image" Target="../media/image99.emf"/><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7.xml.rels><?xml version="1.0" encoding="UTF-8" standalone="yes"?>
<Relationships xmlns="http://schemas.openxmlformats.org/package/2006/relationships"><Relationship Id="rId3" Type="http://schemas.openxmlformats.org/officeDocument/2006/relationships/image" Target="../media/image88.png"/><Relationship Id="rId4" Type="http://schemas.openxmlformats.org/officeDocument/2006/relationships/image" Target="../media/image91.png"/><Relationship Id="rId1" Type="http://schemas.openxmlformats.org/officeDocument/2006/relationships/slideLayout" Target="../slideLayouts/slideLayout2.xml"/><Relationship Id="rId2" Type="http://schemas.openxmlformats.org/officeDocument/2006/relationships/image" Target="../media/image100.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4" Type="http://schemas.openxmlformats.org/officeDocument/2006/relationships/image" Target="../media/image2.emf"/><Relationship Id="rId5" Type="http://schemas.openxmlformats.org/officeDocument/2006/relationships/image" Target="../media/image3.emf"/><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4.xml.rels><?xml version="1.0" encoding="UTF-8" standalone="yes"?>
<Relationships xmlns="http://schemas.openxmlformats.org/package/2006/relationships"><Relationship Id="rId11" Type="http://schemas.openxmlformats.org/officeDocument/2006/relationships/image" Target="../media/image12.tiff"/><Relationship Id="rId12" Type="http://schemas.openxmlformats.org/officeDocument/2006/relationships/image" Target="../media/image13.png"/><Relationship Id="rId13" Type="http://schemas.openxmlformats.org/officeDocument/2006/relationships/image" Target="../media/image14.png"/><Relationship Id="rId14" Type="http://schemas.openxmlformats.org/officeDocument/2006/relationships/image" Target="../media/image15.png"/><Relationship Id="rId15" Type="http://schemas.openxmlformats.org/officeDocument/2006/relationships/image" Target="../media/image16.png"/><Relationship Id="rId16" Type="http://schemas.openxmlformats.org/officeDocument/2006/relationships/image" Target="../media/image17.png"/><Relationship Id="rId17" Type="http://schemas.openxmlformats.org/officeDocument/2006/relationships/image" Target="../media/image18.png"/><Relationship Id="rId18" Type="http://schemas.openxmlformats.org/officeDocument/2006/relationships/image" Target="../media/image19.png"/><Relationship Id="rId19" Type="http://schemas.openxmlformats.org/officeDocument/2006/relationships/image" Target="../media/image20.png"/><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7.png"/><Relationship Id="rId7" Type="http://schemas.openxmlformats.org/officeDocument/2006/relationships/image" Target="../media/image8.png"/><Relationship Id="rId8" Type="http://schemas.openxmlformats.org/officeDocument/2006/relationships/image" Target="../media/image9.png"/><Relationship Id="rId9" Type="http://schemas.openxmlformats.org/officeDocument/2006/relationships/image" Target="../media/image10.png"/><Relationship Id="rId10" Type="http://schemas.openxmlformats.org/officeDocument/2006/relationships/image" Target="../media/image1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 Id="rId3" Type="http://schemas.openxmlformats.org/officeDocument/2006/relationships/image" Target="../media/image22.png"/></Relationships>
</file>

<file path=ppt/slides/_rels/slide6.xml.rels><?xml version="1.0" encoding="UTF-8" standalone="yes"?>
<Relationships xmlns="http://schemas.openxmlformats.org/package/2006/relationships"><Relationship Id="rId3" Type="http://schemas.openxmlformats.org/officeDocument/2006/relationships/image" Target="../media/image1.jpeg"/><Relationship Id="rId4" Type="http://schemas.openxmlformats.org/officeDocument/2006/relationships/image" Target="../media/image24.jpeg"/><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7.xml.rels><?xml version="1.0" encoding="UTF-8" standalone="yes"?>
<Relationships xmlns="http://schemas.openxmlformats.org/package/2006/relationships"><Relationship Id="rId3" Type="http://schemas.openxmlformats.org/officeDocument/2006/relationships/image" Target="../media/image25.emf"/><Relationship Id="rId4" Type="http://schemas.openxmlformats.org/officeDocument/2006/relationships/image" Target="../media/image26.emf"/><Relationship Id="rId5" Type="http://schemas.openxmlformats.org/officeDocument/2006/relationships/image" Target="../media/image27.emf"/><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8.xml.rels><?xml version="1.0" encoding="UTF-8" standalone="yes"?>
<Relationships xmlns="http://schemas.openxmlformats.org/package/2006/relationships"><Relationship Id="rId3" Type="http://schemas.openxmlformats.org/officeDocument/2006/relationships/image" Target="../media/image28.emf"/><Relationship Id="rId4" Type="http://schemas.openxmlformats.org/officeDocument/2006/relationships/image" Target="../media/image29.emf"/><Relationship Id="rId5" Type="http://schemas.openxmlformats.org/officeDocument/2006/relationships/image" Target="../media/image30.emf"/><Relationship Id="rId6" Type="http://schemas.openxmlformats.org/officeDocument/2006/relationships/image" Target="../media/image31.emf"/><Relationship Id="rId7" Type="http://schemas.openxmlformats.org/officeDocument/2006/relationships/image" Target="../media/image32.emf"/><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9.xml.rels><?xml version="1.0" encoding="UTF-8" standalone="yes"?>
<Relationships xmlns="http://schemas.openxmlformats.org/package/2006/relationships"><Relationship Id="rId9" Type="http://schemas.openxmlformats.org/officeDocument/2006/relationships/image" Target="../media/image40.png"/><Relationship Id="rId20" Type="http://schemas.openxmlformats.org/officeDocument/2006/relationships/image" Target="../media/image51.tiff"/><Relationship Id="rId21" Type="http://schemas.openxmlformats.org/officeDocument/2006/relationships/image" Target="../media/image52.tiff"/><Relationship Id="rId22" Type="http://schemas.openxmlformats.org/officeDocument/2006/relationships/image" Target="../media/image53.tiff"/><Relationship Id="rId23" Type="http://schemas.openxmlformats.org/officeDocument/2006/relationships/image" Target="../media/image54.tiff"/><Relationship Id="rId24" Type="http://schemas.openxmlformats.org/officeDocument/2006/relationships/image" Target="../media/image55.tiff"/><Relationship Id="rId25" Type="http://schemas.openxmlformats.org/officeDocument/2006/relationships/image" Target="../media/image56.tiff"/><Relationship Id="rId26" Type="http://schemas.openxmlformats.org/officeDocument/2006/relationships/image" Target="../media/image57.tiff"/><Relationship Id="rId27" Type="http://schemas.openxmlformats.org/officeDocument/2006/relationships/image" Target="../media/image30.emf"/><Relationship Id="rId28" Type="http://schemas.openxmlformats.org/officeDocument/2006/relationships/image" Target="../media/image31.emf"/><Relationship Id="rId29" Type="http://schemas.openxmlformats.org/officeDocument/2006/relationships/image" Target="../media/image29.emf"/><Relationship Id="rId30" Type="http://schemas.openxmlformats.org/officeDocument/2006/relationships/image" Target="../media/image32.emf"/><Relationship Id="rId10" Type="http://schemas.openxmlformats.org/officeDocument/2006/relationships/image" Target="../media/image41.png"/><Relationship Id="rId11" Type="http://schemas.openxmlformats.org/officeDocument/2006/relationships/image" Target="../media/image42.png"/><Relationship Id="rId12" Type="http://schemas.openxmlformats.org/officeDocument/2006/relationships/image" Target="../media/image43.png"/><Relationship Id="rId13" Type="http://schemas.openxmlformats.org/officeDocument/2006/relationships/image" Target="../media/image44.png"/><Relationship Id="rId14" Type="http://schemas.openxmlformats.org/officeDocument/2006/relationships/image" Target="../media/image45.png"/><Relationship Id="rId15" Type="http://schemas.openxmlformats.org/officeDocument/2006/relationships/image" Target="../media/image46.tiff"/><Relationship Id="rId16" Type="http://schemas.openxmlformats.org/officeDocument/2006/relationships/image" Target="../media/image47.tiff"/><Relationship Id="rId17" Type="http://schemas.openxmlformats.org/officeDocument/2006/relationships/image" Target="../media/image48.tiff"/><Relationship Id="rId18" Type="http://schemas.openxmlformats.org/officeDocument/2006/relationships/image" Target="../media/image49.tiff"/><Relationship Id="rId19" Type="http://schemas.openxmlformats.org/officeDocument/2006/relationships/image" Target="../media/image50.tiff"/><Relationship Id="rId1" Type="http://schemas.openxmlformats.org/officeDocument/2006/relationships/slideLayout" Target="../slideLayouts/slideLayout2.xml"/><Relationship Id="rId2" Type="http://schemas.openxmlformats.org/officeDocument/2006/relationships/image" Target="../media/image33.emf"/><Relationship Id="rId3" Type="http://schemas.openxmlformats.org/officeDocument/2006/relationships/image" Target="../media/image34.png"/><Relationship Id="rId4" Type="http://schemas.openxmlformats.org/officeDocument/2006/relationships/image" Target="../media/image35.png"/><Relationship Id="rId5" Type="http://schemas.openxmlformats.org/officeDocument/2006/relationships/image" Target="../media/image36.png"/><Relationship Id="rId6" Type="http://schemas.openxmlformats.org/officeDocument/2006/relationships/image" Target="../media/image37.png"/><Relationship Id="rId7" Type="http://schemas.openxmlformats.org/officeDocument/2006/relationships/image" Target="../media/image38.png"/><Relationship Id="rId8" Type="http://schemas.openxmlformats.org/officeDocument/2006/relationships/image" Target="../media/image3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ltLang="zh-CN" dirty="0" err="1" smtClean="0"/>
              <a:t>GlyCompare</a:t>
            </a:r>
            <a:endParaRPr lang="en-US"/>
          </a:p>
        </p:txBody>
      </p:sp>
      <p:sp>
        <p:nvSpPr>
          <p:cNvPr id="3" name="Subtitle 2"/>
          <p:cNvSpPr>
            <a:spLocks noGrp="1"/>
          </p:cNvSpPr>
          <p:nvPr>
            <p:ph type="subTitle" idx="1"/>
          </p:nvPr>
        </p:nvSpPr>
        <p:spPr/>
        <p:txBody>
          <a:bodyPr/>
          <a:lstStyle/>
          <a:p>
            <a:r>
              <a:rPr lang="en-US" altLang="zh-CN" dirty="0" smtClean="0"/>
              <a:t>Bokan</a:t>
            </a:r>
            <a:r>
              <a:rPr lang="en-US" altLang="zh-CN" dirty="0" smtClean="0"/>
              <a:t>,</a:t>
            </a:r>
            <a:r>
              <a:rPr lang="zh-CN" altLang="en-US" dirty="0" smtClean="0"/>
              <a:t> </a:t>
            </a:r>
            <a:r>
              <a:rPr lang="en-US" altLang="zh-CN" dirty="0" smtClean="0"/>
              <a:t>Ben</a:t>
            </a:r>
            <a:endParaRPr lang="en-US" dirty="0"/>
          </a:p>
        </p:txBody>
      </p:sp>
    </p:spTree>
    <p:extLst>
      <p:ext uri="{BB962C8B-B14F-4D97-AF65-F5344CB8AC3E}">
        <p14:creationId xmlns:p14="http://schemas.microsoft.com/office/powerpoint/2010/main" val="7024376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392865" y="1563211"/>
            <a:ext cx="3451066" cy="5106526"/>
          </a:xfrm>
          <a:prstGeom prst="rect">
            <a:avLst/>
          </a:prstGeom>
          <a:solidFill>
            <a:schemeClr val="bg1"/>
          </a:solidFill>
        </p:spPr>
        <p:txBody>
          <a:bodyPr wrap="square">
            <a:spAutoFit/>
          </a:bodyPr>
          <a:lstStyle/>
          <a:p>
            <a:pPr algn="r">
              <a:lnSpc>
                <a:spcPts val="2321"/>
              </a:lnSpc>
            </a:pPr>
            <a:r>
              <a:rPr lang="en-US" altLang="zh-CN" sz="1429" dirty="0"/>
              <a:t>G30</a:t>
            </a:r>
            <a:r>
              <a:rPr lang="zh-CN" altLang="en-US" sz="1429" dirty="0"/>
              <a:t> </a:t>
            </a:r>
            <a:r>
              <a:rPr lang="en-US" altLang="zh-CN" sz="1429" dirty="0"/>
              <a:t>KO</a:t>
            </a:r>
            <a:r>
              <a:rPr lang="en-US" sz="1429" dirty="0"/>
              <a:t>_mgat1</a:t>
            </a:r>
            <a:endParaRPr lang="en-US" altLang="zh-CN" sz="1429" dirty="0">
              <a:solidFill>
                <a:srgbClr val="C00000"/>
              </a:solidFill>
            </a:endParaRPr>
          </a:p>
          <a:p>
            <a:pPr algn="r">
              <a:lnSpc>
                <a:spcPts val="2321"/>
              </a:lnSpc>
            </a:pPr>
            <a:r>
              <a:rPr lang="en-US" altLang="zh-CN" sz="1429" dirty="0">
                <a:solidFill>
                  <a:srgbClr val="C00000"/>
                </a:solidFill>
              </a:rPr>
              <a:t>G25</a:t>
            </a:r>
            <a:r>
              <a:rPr lang="zh-CN" altLang="en-US" sz="1429" dirty="0">
                <a:solidFill>
                  <a:srgbClr val="C00000"/>
                </a:solidFill>
              </a:rPr>
              <a:t> </a:t>
            </a:r>
            <a:r>
              <a:rPr lang="en-US" altLang="zh-CN" sz="1429" dirty="0">
                <a:solidFill>
                  <a:srgbClr val="C00000"/>
                </a:solidFill>
              </a:rPr>
              <a:t>KO</a:t>
            </a:r>
            <a:r>
              <a:rPr lang="en-US" sz="1429" dirty="0">
                <a:solidFill>
                  <a:srgbClr val="C00000"/>
                </a:solidFill>
              </a:rPr>
              <a:t>_mgat2</a:t>
            </a:r>
          </a:p>
          <a:p>
            <a:pPr algn="r">
              <a:lnSpc>
                <a:spcPts val="2321"/>
              </a:lnSpc>
            </a:pPr>
            <a:r>
              <a:rPr lang="en-US" altLang="zh-CN" sz="1429" dirty="0">
                <a:solidFill>
                  <a:srgbClr val="00B0F0"/>
                </a:solidFill>
              </a:rPr>
              <a:t>G34</a:t>
            </a:r>
            <a:r>
              <a:rPr lang="zh-CN" altLang="en-US" sz="1429" dirty="0">
                <a:solidFill>
                  <a:srgbClr val="00B0F0"/>
                </a:solidFill>
              </a:rPr>
              <a:t> </a:t>
            </a:r>
            <a:r>
              <a:rPr lang="en-US" sz="1429" dirty="0">
                <a:solidFill>
                  <a:srgbClr val="00B0F0"/>
                </a:solidFill>
              </a:rPr>
              <a:t>KO_fut8</a:t>
            </a:r>
          </a:p>
          <a:p>
            <a:pPr algn="r">
              <a:lnSpc>
                <a:spcPts val="2321"/>
              </a:lnSpc>
            </a:pPr>
            <a:r>
              <a:rPr lang="en-US" altLang="zh-CN" sz="1429" dirty="0">
                <a:solidFill>
                  <a:schemeClr val="accent2">
                    <a:lumMod val="75000"/>
                  </a:schemeClr>
                </a:solidFill>
              </a:rPr>
              <a:t>G21</a:t>
            </a:r>
            <a:r>
              <a:rPr lang="zh-CN" altLang="en-US" sz="1429" dirty="0">
                <a:solidFill>
                  <a:schemeClr val="accent2">
                    <a:lumMod val="75000"/>
                  </a:schemeClr>
                </a:solidFill>
              </a:rPr>
              <a:t> </a:t>
            </a:r>
            <a:r>
              <a:rPr lang="en-US" altLang="zh-CN" sz="1429" dirty="0">
                <a:solidFill>
                  <a:schemeClr val="accent2">
                    <a:lumMod val="75000"/>
                  </a:schemeClr>
                </a:solidFill>
              </a:rPr>
              <a:t>KO_</a:t>
            </a:r>
            <a:r>
              <a:rPr lang="en-US" sz="1429" dirty="0">
                <a:solidFill>
                  <a:schemeClr val="accent2">
                    <a:lumMod val="75000"/>
                  </a:schemeClr>
                </a:solidFill>
              </a:rPr>
              <a:t>st3gal4</a:t>
            </a:r>
            <a:r>
              <a:rPr lang="en-US" altLang="zh-CN" sz="1429" dirty="0">
                <a:solidFill>
                  <a:schemeClr val="accent2">
                    <a:lumMod val="75000"/>
                  </a:schemeClr>
                </a:solidFill>
              </a:rPr>
              <a:t>/</a:t>
            </a:r>
            <a:r>
              <a:rPr lang="en-US" sz="1429" dirty="0">
                <a:solidFill>
                  <a:schemeClr val="accent2">
                    <a:lumMod val="75000"/>
                  </a:schemeClr>
                </a:solidFill>
              </a:rPr>
              <a:t>6_mgat4a</a:t>
            </a:r>
            <a:r>
              <a:rPr lang="en-US" altLang="zh-CN" sz="1429" dirty="0">
                <a:solidFill>
                  <a:schemeClr val="accent2">
                    <a:lumMod val="75000"/>
                  </a:schemeClr>
                </a:solidFill>
              </a:rPr>
              <a:t>/</a:t>
            </a:r>
            <a:r>
              <a:rPr lang="en-US" sz="1429" dirty="0">
                <a:solidFill>
                  <a:schemeClr val="accent2">
                    <a:lumMod val="75000"/>
                  </a:schemeClr>
                </a:solidFill>
              </a:rPr>
              <a:t>4b</a:t>
            </a:r>
            <a:r>
              <a:rPr lang="en-US" altLang="zh-CN" sz="1429" dirty="0">
                <a:solidFill>
                  <a:schemeClr val="accent2">
                    <a:lumMod val="75000"/>
                  </a:schemeClr>
                </a:solidFill>
              </a:rPr>
              <a:t>/</a:t>
            </a:r>
            <a:r>
              <a:rPr lang="en-US" sz="1429" dirty="0">
                <a:solidFill>
                  <a:schemeClr val="accent2">
                    <a:lumMod val="75000"/>
                  </a:schemeClr>
                </a:solidFill>
              </a:rPr>
              <a:t>5</a:t>
            </a:r>
          </a:p>
          <a:p>
            <a:pPr algn="r">
              <a:lnSpc>
                <a:spcPts val="2321"/>
              </a:lnSpc>
            </a:pPr>
            <a:r>
              <a:rPr lang="en-US" altLang="zh-CN" sz="1429" dirty="0">
                <a:solidFill>
                  <a:schemeClr val="accent2">
                    <a:lumMod val="75000"/>
                  </a:schemeClr>
                </a:solidFill>
              </a:rPr>
              <a:t>G20</a:t>
            </a:r>
            <a:r>
              <a:rPr lang="zh-CN" altLang="en-US" sz="1429" dirty="0">
                <a:solidFill>
                  <a:schemeClr val="accent2">
                    <a:lumMod val="75000"/>
                  </a:schemeClr>
                </a:solidFill>
              </a:rPr>
              <a:t> </a:t>
            </a:r>
            <a:r>
              <a:rPr lang="en-US" sz="1429" dirty="0">
                <a:solidFill>
                  <a:schemeClr val="accent2">
                    <a:lumMod val="75000"/>
                  </a:schemeClr>
                </a:solidFill>
              </a:rPr>
              <a:t>KO_mgat4A</a:t>
            </a:r>
            <a:r>
              <a:rPr lang="en-US" altLang="zh-CN" sz="1429" dirty="0">
                <a:solidFill>
                  <a:schemeClr val="accent2">
                    <a:lumMod val="75000"/>
                  </a:schemeClr>
                </a:solidFill>
              </a:rPr>
              <a:t>/</a:t>
            </a:r>
            <a:r>
              <a:rPr lang="en-US" sz="1429" dirty="0">
                <a:solidFill>
                  <a:schemeClr val="accent2">
                    <a:lumMod val="75000"/>
                  </a:schemeClr>
                </a:solidFill>
              </a:rPr>
              <a:t>4B</a:t>
            </a:r>
            <a:r>
              <a:rPr lang="en-US" altLang="zh-CN" sz="1429" dirty="0">
                <a:solidFill>
                  <a:schemeClr val="accent2">
                    <a:lumMod val="75000"/>
                  </a:schemeClr>
                </a:solidFill>
              </a:rPr>
              <a:t>/</a:t>
            </a:r>
            <a:r>
              <a:rPr lang="en-US" sz="1429" dirty="0">
                <a:solidFill>
                  <a:schemeClr val="accent2">
                    <a:lumMod val="75000"/>
                  </a:schemeClr>
                </a:solidFill>
              </a:rPr>
              <a:t>5</a:t>
            </a:r>
            <a:r>
              <a:rPr lang="en-US" altLang="zh-CN" sz="1429" dirty="0">
                <a:solidFill>
                  <a:schemeClr val="accent2">
                    <a:lumMod val="75000"/>
                  </a:schemeClr>
                </a:solidFill>
              </a:rPr>
              <a:t>_</a:t>
            </a:r>
            <a:r>
              <a:rPr lang="en-US" sz="1429" dirty="0">
                <a:solidFill>
                  <a:schemeClr val="accent2">
                    <a:lumMod val="75000"/>
                  </a:schemeClr>
                </a:solidFill>
              </a:rPr>
              <a:t>B3gnt2</a:t>
            </a:r>
          </a:p>
          <a:p>
            <a:pPr algn="r">
              <a:lnSpc>
                <a:spcPts val="2321"/>
              </a:lnSpc>
            </a:pPr>
            <a:r>
              <a:rPr lang="en-US" altLang="zh-CN" sz="1429" dirty="0">
                <a:solidFill>
                  <a:schemeClr val="accent2">
                    <a:lumMod val="75000"/>
                  </a:schemeClr>
                </a:solidFill>
              </a:rPr>
              <a:t>G05</a:t>
            </a:r>
            <a:r>
              <a:rPr lang="zh-CN" altLang="en-US" sz="1429" dirty="0">
                <a:solidFill>
                  <a:schemeClr val="accent2">
                    <a:lumMod val="75000"/>
                  </a:schemeClr>
                </a:solidFill>
              </a:rPr>
              <a:t> </a:t>
            </a:r>
            <a:r>
              <a:rPr lang="en-US" altLang="zh-CN" sz="1429" dirty="0">
                <a:solidFill>
                  <a:schemeClr val="accent2">
                    <a:lumMod val="75000"/>
                  </a:schemeClr>
                </a:solidFill>
              </a:rPr>
              <a:t>KO_</a:t>
            </a:r>
            <a:r>
              <a:rPr lang="en-US" sz="1429" dirty="0">
                <a:solidFill>
                  <a:schemeClr val="accent2">
                    <a:lumMod val="75000"/>
                  </a:schemeClr>
                </a:solidFill>
              </a:rPr>
              <a:t>mgat4A</a:t>
            </a:r>
            <a:r>
              <a:rPr lang="en-US" altLang="zh-CN" sz="1429" dirty="0">
                <a:solidFill>
                  <a:schemeClr val="accent2">
                    <a:lumMod val="75000"/>
                  </a:schemeClr>
                </a:solidFill>
              </a:rPr>
              <a:t>/</a:t>
            </a:r>
            <a:r>
              <a:rPr lang="en-US" sz="1429" dirty="0">
                <a:solidFill>
                  <a:schemeClr val="accent2">
                    <a:lumMod val="75000"/>
                  </a:schemeClr>
                </a:solidFill>
              </a:rPr>
              <a:t>4B</a:t>
            </a:r>
            <a:r>
              <a:rPr lang="en-US" altLang="zh-CN" sz="1429" dirty="0">
                <a:solidFill>
                  <a:schemeClr val="accent2">
                    <a:lumMod val="75000"/>
                  </a:schemeClr>
                </a:solidFill>
              </a:rPr>
              <a:t>/</a:t>
            </a:r>
            <a:r>
              <a:rPr lang="en-US" sz="1429" dirty="0">
                <a:solidFill>
                  <a:schemeClr val="accent2">
                    <a:lumMod val="75000"/>
                  </a:schemeClr>
                </a:solidFill>
              </a:rPr>
              <a:t>5</a:t>
            </a:r>
          </a:p>
          <a:p>
            <a:pPr algn="r">
              <a:lnSpc>
                <a:spcPts val="2321"/>
              </a:lnSpc>
            </a:pPr>
            <a:r>
              <a:rPr lang="en-US" altLang="zh-CN" sz="1429" dirty="0">
                <a:solidFill>
                  <a:schemeClr val="accent2">
                    <a:lumMod val="75000"/>
                  </a:schemeClr>
                </a:solidFill>
              </a:rPr>
              <a:t>G22</a:t>
            </a:r>
            <a:r>
              <a:rPr lang="zh-CN" altLang="en-US" sz="1429" dirty="0">
                <a:solidFill>
                  <a:schemeClr val="accent2">
                    <a:lumMod val="75000"/>
                  </a:schemeClr>
                </a:solidFill>
              </a:rPr>
              <a:t> </a:t>
            </a:r>
            <a:r>
              <a:rPr lang="en-US" sz="1429" dirty="0">
                <a:solidFill>
                  <a:schemeClr val="accent2">
                    <a:lumMod val="75000"/>
                  </a:schemeClr>
                </a:solidFill>
              </a:rPr>
              <a:t>KI_st3gal6</a:t>
            </a:r>
            <a:r>
              <a:rPr lang="en-US" altLang="zh-CN" sz="1429" dirty="0">
                <a:solidFill>
                  <a:schemeClr val="accent2">
                    <a:lumMod val="75000"/>
                  </a:schemeClr>
                </a:solidFill>
              </a:rPr>
              <a:t>;</a:t>
            </a:r>
            <a:r>
              <a:rPr lang="zh-CN" altLang="en-US" sz="1429" dirty="0">
                <a:solidFill>
                  <a:schemeClr val="accent2">
                    <a:lumMod val="75000"/>
                  </a:schemeClr>
                </a:solidFill>
              </a:rPr>
              <a:t> </a:t>
            </a:r>
            <a:r>
              <a:rPr lang="en-US" altLang="zh-CN" sz="1429" dirty="0">
                <a:solidFill>
                  <a:schemeClr val="accent2">
                    <a:lumMod val="75000"/>
                  </a:schemeClr>
                </a:solidFill>
              </a:rPr>
              <a:t>KO_</a:t>
            </a:r>
            <a:r>
              <a:rPr lang="en-US" sz="1429" dirty="0">
                <a:solidFill>
                  <a:schemeClr val="accent2">
                    <a:lumMod val="75000"/>
                  </a:schemeClr>
                </a:solidFill>
              </a:rPr>
              <a:t>mgat4a</a:t>
            </a:r>
            <a:r>
              <a:rPr lang="en-US" altLang="zh-CN" sz="1429" dirty="0">
                <a:solidFill>
                  <a:schemeClr val="accent2">
                    <a:lumMod val="75000"/>
                  </a:schemeClr>
                </a:solidFill>
              </a:rPr>
              <a:t>/4</a:t>
            </a:r>
            <a:r>
              <a:rPr lang="en-US" sz="1429" dirty="0">
                <a:solidFill>
                  <a:schemeClr val="accent2">
                    <a:lumMod val="75000"/>
                  </a:schemeClr>
                </a:solidFill>
              </a:rPr>
              <a:t>b</a:t>
            </a:r>
            <a:r>
              <a:rPr lang="en-US" altLang="zh-CN" sz="1429" dirty="0">
                <a:solidFill>
                  <a:schemeClr val="accent2">
                    <a:lumMod val="75000"/>
                  </a:schemeClr>
                </a:solidFill>
              </a:rPr>
              <a:t>/</a:t>
            </a:r>
            <a:r>
              <a:rPr lang="en-US" sz="1429" dirty="0">
                <a:solidFill>
                  <a:schemeClr val="accent2">
                    <a:lumMod val="75000"/>
                  </a:schemeClr>
                </a:solidFill>
              </a:rPr>
              <a:t>5</a:t>
            </a:r>
            <a:r>
              <a:rPr lang="en-US" altLang="zh-CN" sz="1429" dirty="0">
                <a:solidFill>
                  <a:schemeClr val="accent2">
                    <a:lumMod val="75000"/>
                  </a:schemeClr>
                </a:solidFill>
              </a:rPr>
              <a:t>_</a:t>
            </a:r>
            <a:r>
              <a:rPr lang="en-US" sz="1429" dirty="0">
                <a:solidFill>
                  <a:schemeClr val="accent2">
                    <a:lumMod val="75000"/>
                  </a:schemeClr>
                </a:solidFill>
              </a:rPr>
              <a:t>st3gal4</a:t>
            </a:r>
            <a:r>
              <a:rPr lang="en-US" altLang="zh-CN" sz="1429" dirty="0">
                <a:solidFill>
                  <a:schemeClr val="accent2">
                    <a:lumMod val="75000"/>
                  </a:schemeClr>
                </a:solidFill>
              </a:rPr>
              <a:t>/</a:t>
            </a:r>
            <a:r>
              <a:rPr lang="en-US" sz="1429" dirty="0">
                <a:solidFill>
                  <a:schemeClr val="accent2">
                    <a:lumMod val="75000"/>
                  </a:schemeClr>
                </a:solidFill>
              </a:rPr>
              <a:t>6</a:t>
            </a:r>
          </a:p>
          <a:p>
            <a:pPr algn="r">
              <a:lnSpc>
                <a:spcPts val="2321"/>
              </a:lnSpc>
            </a:pPr>
            <a:r>
              <a:rPr lang="en-US" altLang="zh-CN" sz="1429" dirty="0">
                <a:solidFill>
                  <a:schemeClr val="accent6"/>
                </a:solidFill>
              </a:rPr>
              <a:t>G04</a:t>
            </a:r>
            <a:r>
              <a:rPr lang="zh-CN" altLang="en-US" sz="1429" dirty="0">
                <a:solidFill>
                  <a:schemeClr val="accent6"/>
                </a:solidFill>
              </a:rPr>
              <a:t> </a:t>
            </a:r>
            <a:r>
              <a:rPr lang="en-US" altLang="zh-CN" sz="1429" dirty="0">
                <a:solidFill>
                  <a:schemeClr val="accent6"/>
                </a:solidFill>
              </a:rPr>
              <a:t>KO_</a:t>
            </a:r>
            <a:r>
              <a:rPr lang="en-US" sz="1429" dirty="0">
                <a:solidFill>
                  <a:schemeClr val="accent6"/>
                </a:solidFill>
              </a:rPr>
              <a:t>mgat5</a:t>
            </a:r>
          </a:p>
          <a:p>
            <a:pPr algn="r">
              <a:lnSpc>
                <a:spcPts val="2321"/>
              </a:lnSpc>
            </a:pPr>
            <a:r>
              <a:rPr lang="en-US" altLang="zh-CN" sz="1429" dirty="0">
                <a:solidFill>
                  <a:schemeClr val="accent6"/>
                </a:solidFill>
              </a:rPr>
              <a:t>G03</a:t>
            </a:r>
            <a:r>
              <a:rPr lang="zh-CN" altLang="en-US" sz="1429" dirty="0">
                <a:solidFill>
                  <a:schemeClr val="accent6"/>
                </a:solidFill>
              </a:rPr>
              <a:t> </a:t>
            </a:r>
            <a:r>
              <a:rPr lang="en-US" sz="1429" dirty="0">
                <a:solidFill>
                  <a:schemeClr val="accent6"/>
                </a:solidFill>
              </a:rPr>
              <a:t>KO_mgat4A</a:t>
            </a:r>
            <a:r>
              <a:rPr lang="en-US" altLang="zh-CN" sz="1429" dirty="0">
                <a:solidFill>
                  <a:schemeClr val="accent6"/>
                </a:solidFill>
              </a:rPr>
              <a:t>/</a:t>
            </a:r>
            <a:r>
              <a:rPr lang="en-US" sz="1429" dirty="0">
                <a:solidFill>
                  <a:schemeClr val="accent6"/>
                </a:solidFill>
              </a:rPr>
              <a:t>4B</a:t>
            </a:r>
            <a:endParaRPr lang="en-US" altLang="zh-CN" sz="1429" dirty="0">
              <a:solidFill>
                <a:schemeClr val="accent6"/>
              </a:solidFill>
            </a:endParaRPr>
          </a:p>
          <a:p>
            <a:pPr algn="r">
              <a:lnSpc>
                <a:spcPts val="2321"/>
              </a:lnSpc>
            </a:pPr>
            <a:r>
              <a:rPr lang="en-US" altLang="zh-CN" sz="1429" dirty="0">
                <a:solidFill>
                  <a:schemeClr val="accent6"/>
                </a:solidFill>
              </a:rPr>
              <a:t>G28</a:t>
            </a:r>
            <a:r>
              <a:rPr lang="zh-CN" altLang="en-US" sz="1429" dirty="0">
                <a:solidFill>
                  <a:schemeClr val="accent6"/>
                </a:solidFill>
              </a:rPr>
              <a:t> </a:t>
            </a:r>
            <a:r>
              <a:rPr lang="en-US" sz="1429" dirty="0">
                <a:solidFill>
                  <a:schemeClr val="accent6"/>
                </a:solidFill>
              </a:rPr>
              <a:t>KO_mgat4B</a:t>
            </a:r>
          </a:p>
          <a:p>
            <a:pPr algn="r">
              <a:lnSpc>
                <a:spcPts val="2321"/>
              </a:lnSpc>
            </a:pPr>
            <a:r>
              <a:rPr lang="en-US" altLang="zh-CN" sz="1429" dirty="0">
                <a:solidFill>
                  <a:srgbClr val="FF0000"/>
                </a:solidFill>
              </a:rPr>
              <a:t>G18</a:t>
            </a:r>
            <a:r>
              <a:rPr lang="zh-CN" altLang="en-US" sz="1429" dirty="0">
                <a:solidFill>
                  <a:srgbClr val="FF0000"/>
                </a:solidFill>
              </a:rPr>
              <a:t> </a:t>
            </a:r>
            <a:r>
              <a:rPr lang="en-US" sz="1429" dirty="0">
                <a:solidFill>
                  <a:srgbClr val="FF0000"/>
                </a:solidFill>
              </a:rPr>
              <a:t>KO_st3gal4</a:t>
            </a:r>
            <a:r>
              <a:rPr lang="en-US" altLang="zh-CN" sz="1429" dirty="0">
                <a:solidFill>
                  <a:srgbClr val="FF0000"/>
                </a:solidFill>
              </a:rPr>
              <a:t>/</a:t>
            </a:r>
            <a:r>
              <a:rPr lang="en-US" sz="1429" dirty="0">
                <a:solidFill>
                  <a:srgbClr val="FF0000"/>
                </a:solidFill>
              </a:rPr>
              <a:t>6</a:t>
            </a:r>
            <a:endParaRPr lang="en-US" sz="1429" dirty="0">
              <a:solidFill>
                <a:schemeClr val="accent6"/>
              </a:solidFill>
            </a:endParaRPr>
          </a:p>
          <a:p>
            <a:pPr algn="r">
              <a:lnSpc>
                <a:spcPts val="2321"/>
              </a:lnSpc>
            </a:pPr>
            <a:r>
              <a:rPr lang="en-US" altLang="zh-CN" sz="1429" dirty="0">
                <a:solidFill>
                  <a:srgbClr val="7030A0"/>
                </a:solidFill>
              </a:rPr>
              <a:t>G06</a:t>
            </a:r>
            <a:r>
              <a:rPr lang="zh-CN" altLang="en-US" sz="1429" dirty="0">
                <a:solidFill>
                  <a:srgbClr val="7030A0"/>
                </a:solidFill>
              </a:rPr>
              <a:t> </a:t>
            </a:r>
            <a:r>
              <a:rPr lang="en-US" sz="1429" dirty="0">
                <a:solidFill>
                  <a:srgbClr val="7030A0"/>
                </a:solidFill>
              </a:rPr>
              <a:t>KO_B4GalT1</a:t>
            </a:r>
          </a:p>
          <a:p>
            <a:pPr algn="r">
              <a:lnSpc>
                <a:spcPts val="2321"/>
              </a:lnSpc>
            </a:pPr>
            <a:r>
              <a:rPr lang="en-US" altLang="zh-CN" sz="1429" dirty="0">
                <a:solidFill>
                  <a:srgbClr val="7030A0"/>
                </a:solidFill>
              </a:rPr>
              <a:t>G09</a:t>
            </a:r>
            <a:r>
              <a:rPr lang="zh-CN" altLang="en-US" sz="1429" dirty="0">
                <a:solidFill>
                  <a:srgbClr val="7030A0"/>
                </a:solidFill>
              </a:rPr>
              <a:t> </a:t>
            </a:r>
            <a:r>
              <a:rPr lang="en-US" sz="1429" dirty="0">
                <a:solidFill>
                  <a:srgbClr val="7030A0"/>
                </a:solidFill>
              </a:rPr>
              <a:t>KO_B4GalT4</a:t>
            </a:r>
          </a:p>
          <a:p>
            <a:pPr algn="r">
              <a:lnSpc>
                <a:spcPts val="2321"/>
              </a:lnSpc>
            </a:pPr>
            <a:r>
              <a:rPr lang="en-US" altLang="zh-CN" sz="1429" dirty="0">
                <a:solidFill>
                  <a:srgbClr val="7030A0"/>
                </a:solidFill>
              </a:rPr>
              <a:t>G01</a:t>
            </a:r>
            <a:r>
              <a:rPr lang="zh-CN" altLang="en-US" sz="1429" dirty="0">
                <a:solidFill>
                  <a:srgbClr val="7030A0"/>
                </a:solidFill>
              </a:rPr>
              <a:t> </a:t>
            </a:r>
            <a:r>
              <a:rPr lang="en-US" sz="1429" dirty="0">
                <a:solidFill>
                  <a:srgbClr val="7030A0"/>
                </a:solidFill>
              </a:rPr>
              <a:t>WT</a:t>
            </a:r>
            <a:endParaRPr lang="en-US" sz="1429" dirty="0">
              <a:solidFill>
                <a:srgbClr val="7030A0"/>
              </a:solidFill>
            </a:endParaRPr>
          </a:p>
          <a:p>
            <a:pPr algn="r">
              <a:lnSpc>
                <a:spcPts val="2321"/>
              </a:lnSpc>
            </a:pPr>
            <a:r>
              <a:rPr lang="en-US" altLang="zh-CN" sz="1429" dirty="0">
                <a:solidFill>
                  <a:srgbClr val="7030A0"/>
                </a:solidFill>
              </a:rPr>
              <a:t>G07</a:t>
            </a:r>
            <a:r>
              <a:rPr lang="zh-CN" altLang="en-US" sz="1429" dirty="0">
                <a:solidFill>
                  <a:srgbClr val="7030A0"/>
                </a:solidFill>
              </a:rPr>
              <a:t> </a:t>
            </a:r>
            <a:r>
              <a:rPr lang="en-US" sz="1429" dirty="0">
                <a:solidFill>
                  <a:srgbClr val="7030A0"/>
                </a:solidFill>
              </a:rPr>
              <a:t>KO_B4GalT2</a:t>
            </a:r>
          </a:p>
          <a:p>
            <a:pPr algn="r">
              <a:lnSpc>
                <a:spcPts val="2321"/>
              </a:lnSpc>
            </a:pPr>
            <a:r>
              <a:rPr lang="en-US" altLang="zh-CN" sz="1429" dirty="0">
                <a:solidFill>
                  <a:srgbClr val="7030A0"/>
                </a:solidFill>
              </a:rPr>
              <a:t>G08</a:t>
            </a:r>
            <a:r>
              <a:rPr lang="zh-CN" altLang="en-US" sz="1429" dirty="0">
                <a:solidFill>
                  <a:srgbClr val="7030A0"/>
                </a:solidFill>
              </a:rPr>
              <a:t> </a:t>
            </a:r>
            <a:r>
              <a:rPr lang="en-US" sz="1429" dirty="0">
                <a:solidFill>
                  <a:srgbClr val="7030A0"/>
                </a:solidFill>
              </a:rPr>
              <a:t>KO_B4GalT3</a:t>
            </a:r>
          </a:p>
          <a:p>
            <a:pPr algn="r">
              <a:lnSpc>
                <a:spcPts val="2321"/>
              </a:lnSpc>
            </a:pPr>
            <a:endParaRPr lang="en-US" sz="1286" dirty="0">
              <a:solidFill>
                <a:schemeClr val="accent6"/>
              </a:solidFill>
            </a:endParaRPr>
          </a:p>
        </p:txBody>
      </p:sp>
      <p:grpSp>
        <p:nvGrpSpPr>
          <p:cNvPr id="29" name="Group 28"/>
          <p:cNvGrpSpPr/>
          <p:nvPr/>
        </p:nvGrpSpPr>
        <p:grpSpPr>
          <a:xfrm>
            <a:off x="2132182" y="1011515"/>
            <a:ext cx="6125426" cy="561744"/>
            <a:chOff x="2700836" y="1067892"/>
            <a:chExt cx="8575597" cy="786442"/>
          </a:xfrm>
        </p:grpSpPr>
        <p:pic>
          <p:nvPicPr>
            <p:cNvPr id="30" name="Picture 2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5104670" y="1356690"/>
              <a:ext cx="711902" cy="210039"/>
            </a:xfrm>
            <a:prstGeom prst="rect">
              <a:avLst/>
            </a:prstGeom>
          </p:spPr>
        </p:pic>
        <p:pic>
          <p:nvPicPr>
            <p:cNvPr id="31" name="Picture 3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a:off x="3430376" y="1550565"/>
              <a:ext cx="346978" cy="204039"/>
            </a:xfrm>
            <a:prstGeom prst="rect">
              <a:avLst/>
            </a:prstGeom>
          </p:spPr>
        </p:pic>
        <p:pic>
          <p:nvPicPr>
            <p:cNvPr id="32" name="Picture 3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5400000">
              <a:off x="4138894" y="1521465"/>
              <a:ext cx="418769" cy="210041"/>
            </a:xfrm>
            <a:prstGeom prst="rect">
              <a:avLst/>
            </a:prstGeom>
          </p:spPr>
        </p:pic>
        <p:pic>
          <p:nvPicPr>
            <p:cNvPr id="33" name="Picture 3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5400000">
              <a:off x="3738330" y="1537493"/>
              <a:ext cx="418767" cy="162031"/>
            </a:xfrm>
            <a:prstGeom prst="rect">
              <a:avLst/>
            </a:prstGeom>
          </p:spPr>
        </p:pic>
        <p:pic>
          <p:nvPicPr>
            <p:cNvPr id="34" name="Picture 3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5400000">
              <a:off x="3026036" y="1584366"/>
              <a:ext cx="346979" cy="156029"/>
            </a:xfrm>
            <a:prstGeom prst="rect">
              <a:avLst/>
            </a:prstGeom>
          </p:spPr>
        </p:pic>
        <p:pic>
          <p:nvPicPr>
            <p:cNvPr id="35" name="Picture 3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5400000">
              <a:off x="6368729" y="1489429"/>
              <a:ext cx="490555" cy="210040"/>
            </a:xfrm>
            <a:prstGeom prst="rect">
              <a:avLst/>
            </a:prstGeom>
          </p:spPr>
        </p:pic>
        <p:pic>
          <p:nvPicPr>
            <p:cNvPr id="36" name="Picture 3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5400000">
              <a:off x="5963214" y="1518439"/>
              <a:ext cx="490556" cy="162031"/>
            </a:xfrm>
            <a:prstGeom prst="rect">
              <a:avLst/>
            </a:prstGeom>
          </p:spPr>
        </p:pic>
        <p:pic>
          <p:nvPicPr>
            <p:cNvPr id="37" name="Picture 36"/>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rot="5400000">
              <a:off x="6771815" y="1504321"/>
              <a:ext cx="418764" cy="252045"/>
            </a:xfrm>
            <a:prstGeom prst="rect">
              <a:avLst/>
            </a:prstGeom>
          </p:spPr>
        </p:pic>
        <p:pic>
          <p:nvPicPr>
            <p:cNvPr id="38" name="Picture 37"/>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rot="5400000">
              <a:off x="8058080" y="1315721"/>
              <a:ext cx="777711" cy="282054"/>
            </a:xfrm>
            <a:prstGeom prst="rect">
              <a:avLst/>
            </a:prstGeom>
          </p:spPr>
        </p:pic>
        <p:pic>
          <p:nvPicPr>
            <p:cNvPr id="39" name="Picture 38"/>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rot="5400000">
              <a:off x="7082057" y="1462420"/>
              <a:ext cx="490553" cy="276051"/>
            </a:xfrm>
            <a:prstGeom prst="rect">
              <a:avLst/>
            </a:prstGeom>
          </p:spPr>
        </p:pic>
        <p:pic>
          <p:nvPicPr>
            <p:cNvPr id="40" name="Picture 39"/>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rot="5400000">
              <a:off x="7437258" y="1477246"/>
              <a:ext cx="490555" cy="252047"/>
            </a:xfrm>
            <a:prstGeom prst="rect">
              <a:avLst/>
            </a:prstGeom>
          </p:spPr>
        </p:pic>
        <p:pic>
          <p:nvPicPr>
            <p:cNvPr id="41" name="Picture 40"/>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rot="5400000">
              <a:off x="5638740" y="1475821"/>
              <a:ext cx="484689" cy="249033"/>
            </a:xfrm>
            <a:prstGeom prst="rect">
              <a:avLst/>
            </a:prstGeom>
          </p:spPr>
        </p:pic>
        <p:pic>
          <p:nvPicPr>
            <p:cNvPr id="42" name="Picture 41"/>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rot="5400000">
              <a:off x="4466760" y="1516892"/>
              <a:ext cx="418767" cy="204038"/>
            </a:xfrm>
            <a:prstGeom prst="rect">
              <a:avLst/>
            </a:prstGeom>
          </p:spPr>
        </p:pic>
        <p:pic>
          <p:nvPicPr>
            <p:cNvPr id="43" name="Picture 42"/>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rot="5400000">
              <a:off x="10713549" y="1287828"/>
              <a:ext cx="777706" cy="348063"/>
            </a:xfrm>
            <a:prstGeom prst="rect">
              <a:avLst/>
            </a:prstGeom>
          </p:spPr>
        </p:pic>
        <p:pic>
          <p:nvPicPr>
            <p:cNvPr id="44" name="Picture 43"/>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rot="5400000">
              <a:off x="9737890" y="1435026"/>
              <a:ext cx="490553" cy="348063"/>
            </a:xfrm>
            <a:prstGeom prst="rect">
              <a:avLst/>
            </a:prstGeom>
          </p:spPr>
        </p:pic>
        <p:pic>
          <p:nvPicPr>
            <p:cNvPr id="45" name="Picture 44"/>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rot="5400000">
              <a:off x="8623947" y="1467919"/>
              <a:ext cx="418766" cy="348064"/>
            </a:xfrm>
            <a:prstGeom prst="rect">
              <a:avLst/>
            </a:prstGeom>
          </p:spPr>
        </p:pic>
        <p:pic>
          <p:nvPicPr>
            <p:cNvPr id="46" name="Picture 45"/>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rot="5400000">
              <a:off x="8930118" y="1397420"/>
              <a:ext cx="562341" cy="348064"/>
            </a:xfrm>
            <a:prstGeom prst="rect">
              <a:avLst/>
            </a:prstGeom>
          </p:spPr>
        </p:pic>
        <p:pic>
          <p:nvPicPr>
            <p:cNvPr id="47" name="Picture 46"/>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rot="5400000">
              <a:off x="10046724" y="1358661"/>
              <a:ext cx="634130" cy="348064"/>
            </a:xfrm>
            <a:prstGeom prst="rect">
              <a:avLst/>
            </a:prstGeom>
          </p:spPr>
        </p:pic>
        <p:pic>
          <p:nvPicPr>
            <p:cNvPr id="48" name="Picture 47"/>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rot="5400000">
              <a:off x="7769766" y="1438409"/>
              <a:ext cx="562344" cy="252047"/>
            </a:xfrm>
            <a:prstGeom prst="rect">
              <a:avLst/>
            </a:prstGeom>
          </p:spPr>
        </p:pic>
        <p:pic>
          <p:nvPicPr>
            <p:cNvPr id="49" name="Picture 48"/>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rot="5400000">
              <a:off x="4774928" y="1445902"/>
              <a:ext cx="562344" cy="204038"/>
            </a:xfrm>
            <a:prstGeom prst="rect">
              <a:avLst/>
            </a:prstGeom>
          </p:spPr>
        </p:pic>
        <p:pic>
          <p:nvPicPr>
            <p:cNvPr id="50" name="Picture 49"/>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rot="5400000">
              <a:off x="9249584" y="1319914"/>
              <a:ext cx="705920" cy="348064"/>
            </a:xfrm>
            <a:prstGeom prst="rect">
              <a:avLst/>
            </a:prstGeom>
          </p:spPr>
        </p:pic>
        <p:pic>
          <p:nvPicPr>
            <p:cNvPr id="51" name="Picture 50"/>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rot="5400000">
              <a:off x="10344266" y="1287827"/>
              <a:ext cx="777706" cy="348063"/>
            </a:xfrm>
            <a:prstGeom prst="rect">
              <a:avLst/>
            </a:prstGeom>
          </p:spPr>
        </p:pic>
        <p:pic>
          <p:nvPicPr>
            <p:cNvPr id="52" name="Picture 51"/>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rot="5400000">
              <a:off x="2629367" y="1549706"/>
              <a:ext cx="346978" cy="204039"/>
            </a:xfrm>
            <a:prstGeom prst="rect">
              <a:avLst/>
            </a:prstGeom>
          </p:spPr>
        </p:pic>
      </p:grpSp>
      <p:pic>
        <p:nvPicPr>
          <p:cNvPr id="53" name="Picture 52"/>
          <p:cNvPicPr>
            <a:picLocks noChangeAspect="1"/>
          </p:cNvPicPr>
          <p:nvPr/>
        </p:nvPicPr>
        <p:blipFill rotWithShape="1">
          <a:blip r:embed="rId26">
            <a:extLst>
              <a:ext uri="{28A0092B-C50C-407E-A947-70E740481C1C}">
                <a14:useLocalDpi xmlns:a14="http://schemas.microsoft.com/office/drawing/2010/main" val="0"/>
              </a:ext>
            </a:extLst>
          </a:blip>
          <a:srcRect l="19932" t="2271" r="5565"/>
          <a:stretch/>
        </p:blipFill>
        <p:spPr>
          <a:xfrm>
            <a:off x="2018835" y="1605521"/>
            <a:ext cx="7359627" cy="4947138"/>
          </a:xfrm>
          <a:prstGeom prst="rect">
            <a:avLst/>
          </a:prstGeom>
        </p:spPr>
      </p:pic>
      <p:sp>
        <p:nvSpPr>
          <p:cNvPr id="54" name="Title 1"/>
          <p:cNvSpPr txBox="1">
            <a:spLocks/>
          </p:cNvSpPr>
          <p:nvPr/>
        </p:nvSpPr>
        <p:spPr>
          <a:xfrm>
            <a:off x="411788" y="288799"/>
            <a:ext cx="5391672" cy="38577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1800" b="1" dirty="0">
                <a:solidFill>
                  <a:srgbClr val="000000"/>
                </a:solidFill>
              </a:rPr>
              <a:t>Data 1 </a:t>
            </a:r>
            <a:r>
              <a:rPr lang="en-US" altLang="zh-CN" sz="1800" b="1" dirty="0" smtClean="0">
                <a:solidFill>
                  <a:srgbClr val="000000"/>
                </a:solidFill>
              </a:rPr>
              <a:t>part2</a:t>
            </a:r>
            <a:endParaRPr lang="en-US" altLang="zh-CN" sz="1800" b="1" dirty="0">
              <a:solidFill>
                <a:srgbClr val="000000"/>
              </a:solidFill>
            </a:endParaRPr>
          </a:p>
          <a:p>
            <a:r>
              <a:rPr lang="en-US" altLang="zh-CN" sz="1800" dirty="0" smtClean="0">
                <a:latin typeface="Calibri" charset="0"/>
                <a:ea typeface="Calibri" charset="0"/>
                <a:cs typeface="Calibri" charset="0"/>
              </a:rPr>
              <a:t>Note:</a:t>
            </a:r>
            <a:r>
              <a:rPr lang="zh-CN" altLang="en-US" sz="1800" dirty="0" smtClean="0">
                <a:latin typeface="Calibri" charset="0"/>
                <a:ea typeface="Calibri" charset="0"/>
                <a:cs typeface="Calibri" charset="0"/>
              </a:rPr>
              <a:t> </a:t>
            </a:r>
            <a:r>
              <a:rPr lang="en-US" altLang="zh-CN" sz="1800" dirty="0" smtClean="0">
                <a:latin typeface="Calibri" charset="0"/>
                <a:ea typeface="Calibri" charset="0"/>
                <a:cs typeface="Calibri" charset="0"/>
              </a:rPr>
              <a:t>the</a:t>
            </a:r>
            <a:r>
              <a:rPr lang="zh-CN" altLang="en-US" sz="1800" dirty="0" smtClean="0">
                <a:latin typeface="Calibri" charset="0"/>
                <a:ea typeface="Calibri" charset="0"/>
                <a:cs typeface="Calibri" charset="0"/>
              </a:rPr>
              <a:t> </a:t>
            </a:r>
            <a:r>
              <a:rPr lang="en-US" altLang="zh-CN" sz="1800" dirty="0" smtClean="0">
                <a:latin typeface="Calibri" charset="0"/>
                <a:ea typeface="Calibri" charset="0"/>
                <a:cs typeface="Calibri" charset="0"/>
              </a:rPr>
              <a:t>mean</a:t>
            </a:r>
            <a:r>
              <a:rPr lang="zh-CN" altLang="en-US" sz="1800" dirty="0" smtClean="0">
                <a:latin typeface="Calibri" charset="0"/>
                <a:ea typeface="Calibri" charset="0"/>
                <a:cs typeface="Calibri" charset="0"/>
              </a:rPr>
              <a:t> </a:t>
            </a:r>
            <a:r>
              <a:rPr lang="en-US" altLang="zh-CN" sz="1800" dirty="0" smtClean="0">
                <a:latin typeface="Calibri" charset="0"/>
                <a:ea typeface="Calibri" charset="0"/>
                <a:cs typeface="Calibri" charset="0"/>
              </a:rPr>
              <a:t>of</a:t>
            </a:r>
            <a:r>
              <a:rPr lang="zh-CN" altLang="en-US" sz="1800" dirty="0" smtClean="0">
                <a:latin typeface="Calibri" charset="0"/>
                <a:ea typeface="Calibri" charset="0"/>
                <a:cs typeface="Calibri" charset="0"/>
              </a:rPr>
              <a:t> </a:t>
            </a:r>
            <a:r>
              <a:rPr lang="en-US" altLang="zh-CN" sz="1800" dirty="0" smtClean="0">
                <a:latin typeface="Calibri" charset="0"/>
                <a:ea typeface="Calibri" charset="0"/>
                <a:cs typeface="Calibri" charset="0"/>
              </a:rPr>
              <a:t>each</a:t>
            </a:r>
            <a:r>
              <a:rPr lang="zh-CN" altLang="en-US" sz="1800" dirty="0" smtClean="0">
                <a:latin typeface="Calibri" charset="0"/>
                <a:ea typeface="Calibri" charset="0"/>
                <a:cs typeface="Calibri" charset="0"/>
              </a:rPr>
              <a:t> </a:t>
            </a:r>
            <a:r>
              <a:rPr lang="en-US" altLang="zh-CN" sz="1800" dirty="0" smtClean="0">
                <a:latin typeface="Calibri" charset="0"/>
                <a:ea typeface="Calibri" charset="0"/>
                <a:cs typeface="Calibri" charset="0"/>
              </a:rPr>
              <a:t>cluster</a:t>
            </a:r>
            <a:r>
              <a:rPr lang="zh-CN" altLang="en-US" sz="1800" dirty="0" smtClean="0">
                <a:latin typeface="Calibri" charset="0"/>
                <a:ea typeface="Calibri" charset="0"/>
                <a:cs typeface="Calibri" charset="0"/>
              </a:rPr>
              <a:t> </a:t>
            </a:r>
            <a:r>
              <a:rPr lang="en-US" altLang="zh-CN" sz="1800" dirty="0" smtClean="0">
                <a:latin typeface="Calibri" charset="0"/>
                <a:ea typeface="Calibri" charset="0"/>
                <a:cs typeface="Calibri" charset="0"/>
              </a:rPr>
              <a:t>is</a:t>
            </a:r>
            <a:r>
              <a:rPr lang="zh-CN" altLang="en-US" sz="1800" dirty="0" smtClean="0">
                <a:latin typeface="Calibri" charset="0"/>
                <a:ea typeface="Calibri" charset="0"/>
                <a:cs typeface="Calibri" charset="0"/>
              </a:rPr>
              <a:t> </a:t>
            </a:r>
            <a:r>
              <a:rPr lang="en-US" altLang="zh-CN" sz="1800" dirty="0" smtClean="0">
                <a:latin typeface="Calibri" charset="0"/>
                <a:ea typeface="Calibri" charset="0"/>
                <a:cs typeface="Calibri" charset="0"/>
              </a:rPr>
              <a:t>showed</a:t>
            </a:r>
            <a:r>
              <a:rPr lang="zh-CN" altLang="en-US" sz="1800" dirty="0" smtClean="0">
                <a:latin typeface="Calibri" charset="0"/>
                <a:ea typeface="Calibri" charset="0"/>
                <a:cs typeface="Calibri" charset="0"/>
              </a:rPr>
              <a:t> </a:t>
            </a:r>
            <a:r>
              <a:rPr lang="en-US" altLang="zh-CN" sz="1800" dirty="0" smtClean="0">
                <a:latin typeface="Calibri" charset="0"/>
                <a:ea typeface="Calibri" charset="0"/>
                <a:cs typeface="Calibri" charset="0"/>
              </a:rPr>
              <a:t>here.</a:t>
            </a:r>
            <a:endParaRPr lang="en-US" sz="1800" dirty="0">
              <a:latin typeface="Calibri" charset="0"/>
              <a:ea typeface="Calibri" charset="0"/>
              <a:cs typeface="Calibri" charset="0"/>
            </a:endParaRPr>
          </a:p>
        </p:txBody>
      </p:sp>
    </p:spTree>
    <p:extLst>
      <p:ext uri="{BB962C8B-B14F-4D97-AF65-F5344CB8AC3E}">
        <p14:creationId xmlns:p14="http://schemas.microsoft.com/office/powerpoint/2010/main" val="167108906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911951" y="1467517"/>
            <a:ext cx="4970152" cy="5106526"/>
          </a:xfrm>
          <a:prstGeom prst="rect">
            <a:avLst/>
          </a:prstGeom>
          <a:solidFill>
            <a:schemeClr val="bg1"/>
          </a:solidFill>
        </p:spPr>
        <p:txBody>
          <a:bodyPr wrap="square">
            <a:spAutoFit/>
          </a:bodyPr>
          <a:lstStyle/>
          <a:p>
            <a:pPr algn="r">
              <a:lnSpc>
                <a:spcPts val="2321"/>
              </a:lnSpc>
            </a:pPr>
            <a:r>
              <a:rPr lang="en-US" altLang="zh-CN" sz="1429" dirty="0"/>
              <a:t>G30</a:t>
            </a:r>
            <a:r>
              <a:rPr lang="zh-CN" altLang="en-US" sz="1429" dirty="0"/>
              <a:t> </a:t>
            </a:r>
            <a:r>
              <a:rPr lang="en-US" altLang="zh-CN" sz="1429" dirty="0"/>
              <a:t>KO</a:t>
            </a:r>
            <a:r>
              <a:rPr lang="en-US" sz="1429" dirty="0"/>
              <a:t>_mgat1</a:t>
            </a:r>
            <a:endParaRPr lang="en-US" altLang="zh-CN" sz="1429" dirty="0">
              <a:solidFill>
                <a:srgbClr val="C00000"/>
              </a:solidFill>
            </a:endParaRPr>
          </a:p>
          <a:p>
            <a:pPr algn="r">
              <a:lnSpc>
                <a:spcPts val="2321"/>
              </a:lnSpc>
            </a:pPr>
            <a:r>
              <a:rPr lang="en-US" altLang="zh-CN" sz="1429" dirty="0">
                <a:solidFill>
                  <a:srgbClr val="C00000"/>
                </a:solidFill>
              </a:rPr>
              <a:t>G25</a:t>
            </a:r>
            <a:r>
              <a:rPr lang="zh-CN" altLang="en-US" sz="1429" dirty="0">
                <a:solidFill>
                  <a:srgbClr val="C00000"/>
                </a:solidFill>
              </a:rPr>
              <a:t> </a:t>
            </a:r>
            <a:r>
              <a:rPr lang="en-US" altLang="zh-CN" sz="1429" dirty="0">
                <a:solidFill>
                  <a:srgbClr val="C00000"/>
                </a:solidFill>
              </a:rPr>
              <a:t>KO</a:t>
            </a:r>
            <a:r>
              <a:rPr lang="en-US" sz="1429" dirty="0">
                <a:solidFill>
                  <a:srgbClr val="C00000"/>
                </a:solidFill>
              </a:rPr>
              <a:t>_mgat2</a:t>
            </a:r>
          </a:p>
          <a:p>
            <a:pPr algn="r">
              <a:lnSpc>
                <a:spcPts val="2321"/>
              </a:lnSpc>
            </a:pPr>
            <a:r>
              <a:rPr lang="en-US" altLang="zh-CN" sz="1429" dirty="0">
                <a:solidFill>
                  <a:srgbClr val="00B0F0"/>
                </a:solidFill>
              </a:rPr>
              <a:t>G34</a:t>
            </a:r>
            <a:r>
              <a:rPr lang="zh-CN" altLang="en-US" sz="1429" dirty="0">
                <a:solidFill>
                  <a:srgbClr val="00B0F0"/>
                </a:solidFill>
              </a:rPr>
              <a:t> </a:t>
            </a:r>
            <a:r>
              <a:rPr lang="en-US" sz="1429" dirty="0">
                <a:solidFill>
                  <a:srgbClr val="00B0F0"/>
                </a:solidFill>
              </a:rPr>
              <a:t>KO_fut8</a:t>
            </a:r>
          </a:p>
          <a:p>
            <a:pPr algn="r">
              <a:lnSpc>
                <a:spcPts val="2321"/>
              </a:lnSpc>
            </a:pPr>
            <a:r>
              <a:rPr lang="en-US" altLang="zh-CN" sz="1429" dirty="0">
                <a:solidFill>
                  <a:schemeClr val="accent2">
                    <a:lumMod val="75000"/>
                  </a:schemeClr>
                </a:solidFill>
              </a:rPr>
              <a:t>G21</a:t>
            </a:r>
            <a:r>
              <a:rPr lang="zh-CN" altLang="en-US" sz="1429" dirty="0">
                <a:solidFill>
                  <a:schemeClr val="accent2">
                    <a:lumMod val="75000"/>
                  </a:schemeClr>
                </a:solidFill>
              </a:rPr>
              <a:t> </a:t>
            </a:r>
            <a:r>
              <a:rPr lang="en-US" altLang="zh-CN" sz="1429" dirty="0">
                <a:solidFill>
                  <a:schemeClr val="accent2">
                    <a:lumMod val="75000"/>
                  </a:schemeClr>
                </a:solidFill>
              </a:rPr>
              <a:t>KO_</a:t>
            </a:r>
            <a:r>
              <a:rPr lang="en-US" sz="1429" dirty="0">
                <a:solidFill>
                  <a:schemeClr val="accent2">
                    <a:lumMod val="75000"/>
                  </a:schemeClr>
                </a:solidFill>
              </a:rPr>
              <a:t>st3gal4</a:t>
            </a:r>
            <a:r>
              <a:rPr lang="en-US" altLang="zh-CN" sz="1429" dirty="0">
                <a:solidFill>
                  <a:schemeClr val="accent2">
                    <a:lumMod val="75000"/>
                  </a:schemeClr>
                </a:solidFill>
              </a:rPr>
              <a:t>/</a:t>
            </a:r>
            <a:r>
              <a:rPr lang="en-US" sz="1429" dirty="0">
                <a:solidFill>
                  <a:schemeClr val="accent2">
                    <a:lumMod val="75000"/>
                  </a:schemeClr>
                </a:solidFill>
              </a:rPr>
              <a:t>6_mgat4a</a:t>
            </a:r>
            <a:r>
              <a:rPr lang="en-US" altLang="zh-CN" sz="1429" dirty="0">
                <a:solidFill>
                  <a:schemeClr val="accent2">
                    <a:lumMod val="75000"/>
                  </a:schemeClr>
                </a:solidFill>
              </a:rPr>
              <a:t>/</a:t>
            </a:r>
            <a:r>
              <a:rPr lang="en-US" sz="1429" dirty="0">
                <a:solidFill>
                  <a:schemeClr val="accent2">
                    <a:lumMod val="75000"/>
                  </a:schemeClr>
                </a:solidFill>
              </a:rPr>
              <a:t>4b</a:t>
            </a:r>
            <a:r>
              <a:rPr lang="en-US" altLang="zh-CN" sz="1429" dirty="0">
                <a:solidFill>
                  <a:schemeClr val="accent2">
                    <a:lumMod val="75000"/>
                  </a:schemeClr>
                </a:solidFill>
              </a:rPr>
              <a:t>/</a:t>
            </a:r>
            <a:r>
              <a:rPr lang="en-US" sz="1429" dirty="0">
                <a:solidFill>
                  <a:schemeClr val="accent2">
                    <a:lumMod val="75000"/>
                  </a:schemeClr>
                </a:solidFill>
              </a:rPr>
              <a:t>5</a:t>
            </a:r>
          </a:p>
          <a:p>
            <a:pPr algn="r">
              <a:lnSpc>
                <a:spcPts val="2321"/>
              </a:lnSpc>
            </a:pPr>
            <a:r>
              <a:rPr lang="en-US" altLang="zh-CN" sz="1429" dirty="0">
                <a:solidFill>
                  <a:schemeClr val="accent2">
                    <a:lumMod val="75000"/>
                  </a:schemeClr>
                </a:solidFill>
              </a:rPr>
              <a:t>G20</a:t>
            </a:r>
            <a:r>
              <a:rPr lang="zh-CN" altLang="en-US" sz="1429" dirty="0">
                <a:solidFill>
                  <a:schemeClr val="accent2">
                    <a:lumMod val="75000"/>
                  </a:schemeClr>
                </a:solidFill>
              </a:rPr>
              <a:t> </a:t>
            </a:r>
            <a:r>
              <a:rPr lang="en-US" sz="1429" dirty="0">
                <a:solidFill>
                  <a:schemeClr val="accent2">
                    <a:lumMod val="75000"/>
                  </a:schemeClr>
                </a:solidFill>
              </a:rPr>
              <a:t>KO_mgat4A</a:t>
            </a:r>
            <a:r>
              <a:rPr lang="en-US" altLang="zh-CN" sz="1429" dirty="0">
                <a:solidFill>
                  <a:schemeClr val="accent2">
                    <a:lumMod val="75000"/>
                  </a:schemeClr>
                </a:solidFill>
              </a:rPr>
              <a:t>/</a:t>
            </a:r>
            <a:r>
              <a:rPr lang="en-US" sz="1429" dirty="0">
                <a:solidFill>
                  <a:schemeClr val="accent2">
                    <a:lumMod val="75000"/>
                  </a:schemeClr>
                </a:solidFill>
              </a:rPr>
              <a:t>4B</a:t>
            </a:r>
            <a:r>
              <a:rPr lang="en-US" altLang="zh-CN" sz="1429" dirty="0">
                <a:solidFill>
                  <a:schemeClr val="accent2">
                    <a:lumMod val="75000"/>
                  </a:schemeClr>
                </a:solidFill>
              </a:rPr>
              <a:t>/</a:t>
            </a:r>
            <a:r>
              <a:rPr lang="en-US" sz="1429" dirty="0">
                <a:solidFill>
                  <a:schemeClr val="accent2">
                    <a:lumMod val="75000"/>
                  </a:schemeClr>
                </a:solidFill>
              </a:rPr>
              <a:t>5</a:t>
            </a:r>
            <a:r>
              <a:rPr lang="en-US" altLang="zh-CN" sz="1429" dirty="0">
                <a:solidFill>
                  <a:schemeClr val="accent2">
                    <a:lumMod val="75000"/>
                  </a:schemeClr>
                </a:solidFill>
              </a:rPr>
              <a:t>_</a:t>
            </a:r>
            <a:r>
              <a:rPr lang="en-US" sz="1429" dirty="0">
                <a:solidFill>
                  <a:schemeClr val="accent2">
                    <a:lumMod val="75000"/>
                  </a:schemeClr>
                </a:solidFill>
              </a:rPr>
              <a:t>B3gnt2</a:t>
            </a:r>
          </a:p>
          <a:p>
            <a:pPr algn="r">
              <a:lnSpc>
                <a:spcPts val="2321"/>
              </a:lnSpc>
            </a:pPr>
            <a:r>
              <a:rPr lang="en-US" altLang="zh-CN" sz="1429" dirty="0">
                <a:solidFill>
                  <a:schemeClr val="accent2">
                    <a:lumMod val="75000"/>
                  </a:schemeClr>
                </a:solidFill>
              </a:rPr>
              <a:t>G05</a:t>
            </a:r>
            <a:r>
              <a:rPr lang="zh-CN" altLang="en-US" sz="1429" dirty="0">
                <a:solidFill>
                  <a:schemeClr val="accent2">
                    <a:lumMod val="75000"/>
                  </a:schemeClr>
                </a:solidFill>
              </a:rPr>
              <a:t> </a:t>
            </a:r>
            <a:r>
              <a:rPr lang="en-US" altLang="zh-CN" sz="1429" dirty="0">
                <a:solidFill>
                  <a:schemeClr val="accent2">
                    <a:lumMod val="75000"/>
                  </a:schemeClr>
                </a:solidFill>
              </a:rPr>
              <a:t>KO_</a:t>
            </a:r>
            <a:r>
              <a:rPr lang="en-US" sz="1429" dirty="0">
                <a:solidFill>
                  <a:schemeClr val="accent2">
                    <a:lumMod val="75000"/>
                  </a:schemeClr>
                </a:solidFill>
              </a:rPr>
              <a:t>mgat4A</a:t>
            </a:r>
            <a:r>
              <a:rPr lang="en-US" altLang="zh-CN" sz="1429" dirty="0">
                <a:solidFill>
                  <a:schemeClr val="accent2">
                    <a:lumMod val="75000"/>
                  </a:schemeClr>
                </a:solidFill>
              </a:rPr>
              <a:t>/</a:t>
            </a:r>
            <a:r>
              <a:rPr lang="en-US" sz="1429" dirty="0">
                <a:solidFill>
                  <a:schemeClr val="accent2">
                    <a:lumMod val="75000"/>
                  </a:schemeClr>
                </a:solidFill>
              </a:rPr>
              <a:t>4B</a:t>
            </a:r>
            <a:r>
              <a:rPr lang="en-US" altLang="zh-CN" sz="1429" dirty="0">
                <a:solidFill>
                  <a:schemeClr val="accent2">
                    <a:lumMod val="75000"/>
                  </a:schemeClr>
                </a:solidFill>
              </a:rPr>
              <a:t>/</a:t>
            </a:r>
            <a:r>
              <a:rPr lang="en-US" sz="1429" dirty="0">
                <a:solidFill>
                  <a:schemeClr val="accent2">
                    <a:lumMod val="75000"/>
                  </a:schemeClr>
                </a:solidFill>
              </a:rPr>
              <a:t>5</a:t>
            </a:r>
          </a:p>
          <a:p>
            <a:pPr algn="r">
              <a:lnSpc>
                <a:spcPts val="2321"/>
              </a:lnSpc>
            </a:pPr>
            <a:r>
              <a:rPr lang="en-US" altLang="zh-CN" sz="1429" dirty="0">
                <a:solidFill>
                  <a:schemeClr val="accent2">
                    <a:lumMod val="75000"/>
                  </a:schemeClr>
                </a:solidFill>
              </a:rPr>
              <a:t>G22</a:t>
            </a:r>
            <a:r>
              <a:rPr lang="zh-CN" altLang="en-US" sz="1429" dirty="0">
                <a:solidFill>
                  <a:schemeClr val="accent2">
                    <a:lumMod val="75000"/>
                  </a:schemeClr>
                </a:solidFill>
              </a:rPr>
              <a:t> </a:t>
            </a:r>
            <a:r>
              <a:rPr lang="en-US" sz="1429" dirty="0">
                <a:solidFill>
                  <a:schemeClr val="accent2">
                    <a:lumMod val="75000"/>
                  </a:schemeClr>
                </a:solidFill>
              </a:rPr>
              <a:t>KI_st3gal6</a:t>
            </a:r>
            <a:r>
              <a:rPr lang="en-US" altLang="zh-CN" sz="1429" dirty="0">
                <a:solidFill>
                  <a:schemeClr val="accent2">
                    <a:lumMod val="75000"/>
                  </a:schemeClr>
                </a:solidFill>
              </a:rPr>
              <a:t>;</a:t>
            </a:r>
            <a:r>
              <a:rPr lang="zh-CN" altLang="en-US" sz="1429" dirty="0">
                <a:solidFill>
                  <a:schemeClr val="accent2">
                    <a:lumMod val="75000"/>
                  </a:schemeClr>
                </a:solidFill>
              </a:rPr>
              <a:t> </a:t>
            </a:r>
            <a:r>
              <a:rPr lang="en-US" altLang="zh-CN" sz="1429" dirty="0">
                <a:solidFill>
                  <a:schemeClr val="accent2">
                    <a:lumMod val="75000"/>
                  </a:schemeClr>
                </a:solidFill>
              </a:rPr>
              <a:t>KO_</a:t>
            </a:r>
            <a:r>
              <a:rPr lang="en-US" sz="1429" dirty="0">
                <a:solidFill>
                  <a:schemeClr val="accent2">
                    <a:lumMod val="75000"/>
                  </a:schemeClr>
                </a:solidFill>
              </a:rPr>
              <a:t>mgat4a</a:t>
            </a:r>
            <a:r>
              <a:rPr lang="en-US" altLang="zh-CN" sz="1429" dirty="0">
                <a:solidFill>
                  <a:schemeClr val="accent2">
                    <a:lumMod val="75000"/>
                  </a:schemeClr>
                </a:solidFill>
              </a:rPr>
              <a:t>/4</a:t>
            </a:r>
            <a:r>
              <a:rPr lang="en-US" sz="1429" dirty="0">
                <a:solidFill>
                  <a:schemeClr val="accent2">
                    <a:lumMod val="75000"/>
                  </a:schemeClr>
                </a:solidFill>
              </a:rPr>
              <a:t>b</a:t>
            </a:r>
            <a:r>
              <a:rPr lang="en-US" altLang="zh-CN" sz="1429" dirty="0">
                <a:solidFill>
                  <a:schemeClr val="accent2">
                    <a:lumMod val="75000"/>
                  </a:schemeClr>
                </a:solidFill>
              </a:rPr>
              <a:t>/</a:t>
            </a:r>
            <a:r>
              <a:rPr lang="en-US" sz="1429" dirty="0">
                <a:solidFill>
                  <a:schemeClr val="accent2">
                    <a:lumMod val="75000"/>
                  </a:schemeClr>
                </a:solidFill>
              </a:rPr>
              <a:t>5</a:t>
            </a:r>
            <a:r>
              <a:rPr lang="en-US" altLang="zh-CN" sz="1429" dirty="0">
                <a:solidFill>
                  <a:schemeClr val="accent2">
                    <a:lumMod val="75000"/>
                  </a:schemeClr>
                </a:solidFill>
              </a:rPr>
              <a:t>_</a:t>
            </a:r>
            <a:r>
              <a:rPr lang="en-US" sz="1429" dirty="0">
                <a:solidFill>
                  <a:schemeClr val="accent2">
                    <a:lumMod val="75000"/>
                  </a:schemeClr>
                </a:solidFill>
              </a:rPr>
              <a:t>st3gal4</a:t>
            </a:r>
            <a:r>
              <a:rPr lang="en-US" altLang="zh-CN" sz="1429" dirty="0">
                <a:solidFill>
                  <a:schemeClr val="accent2">
                    <a:lumMod val="75000"/>
                  </a:schemeClr>
                </a:solidFill>
              </a:rPr>
              <a:t>/</a:t>
            </a:r>
            <a:r>
              <a:rPr lang="en-US" sz="1429" dirty="0">
                <a:solidFill>
                  <a:schemeClr val="accent2">
                    <a:lumMod val="75000"/>
                  </a:schemeClr>
                </a:solidFill>
              </a:rPr>
              <a:t>6</a:t>
            </a:r>
          </a:p>
          <a:p>
            <a:pPr algn="r">
              <a:lnSpc>
                <a:spcPts val="2321"/>
              </a:lnSpc>
            </a:pPr>
            <a:r>
              <a:rPr lang="en-US" altLang="zh-CN" sz="1429" dirty="0">
                <a:solidFill>
                  <a:schemeClr val="accent6"/>
                </a:solidFill>
              </a:rPr>
              <a:t>G04</a:t>
            </a:r>
            <a:r>
              <a:rPr lang="zh-CN" altLang="en-US" sz="1429" dirty="0">
                <a:solidFill>
                  <a:schemeClr val="accent6"/>
                </a:solidFill>
              </a:rPr>
              <a:t> </a:t>
            </a:r>
            <a:r>
              <a:rPr lang="en-US" altLang="zh-CN" sz="1429" dirty="0">
                <a:solidFill>
                  <a:schemeClr val="accent6"/>
                </a:solidFill>
              </a:rPr>
              <a:t>KO_</a:t>
            </a:r>
            <a:r>
              <a:rPr lang="en-US" sz="1429" dirty="0">
                <a:solidFill>
                  <a:schemeClr val="accent6"/>
                </a:solidFill>
              </a:rPr>
              <a:t>mgat5</a:t>
            </a:r>
          </a:p>
          <a:p>
            <a:pPr algn="r">
              <a:lnSpc>
                <a:spcPts val="2321"/>
              </a:lnSpc>
            </a:pPr>
            <a:r>
              <a:rPr lang="en-US" altLang="zh-CN" sz="1429" dirty="0">
                <a:solidFill>
                  <a:schemeClr val="accent6"/>
                </a:solidFill>
              </a:rPr>
              <a:t>G03</a:t>
            </a:r>
            <a:r>
              <a:rPr lang="zh-CN" altLang="en-US" sz="1429" dirty="0">
                <a:solidFill>
                  <a:schemeClr val="accent6"/>
                </a:solidFill>
              </a:rPr>
              <a:t> </a:t>
            </a:r>
            <a:r>
              <a:rPr lang="en-US" sz="1429" dirty="0">
                <a:solidFill>
                  <a:schemeClr val="accent6"/>
                </a:solidFill>
              </a:rPr>
              <a:t>KO_mgat4A</a:t>
            </a:r>
            <a:r>
              <a:rPr lang="en-US" altLang="zh-CN" sz="1429" dirty="0">
                <a:solidFill>
                  <a:schemeClr val="accent6"/>
                </a:solidFill>
              </a:rPr>
              <a:t>/</a:t>
            </a:r>
            <a:r>
              <a:rPr lang="en-US" sz="1429" dirty="0">
                <a:solidFill>
                  <a:schemeClr val="accent6"/>
                </a:solidFill>
              </a:rPr>
              <a:t>4B</a:t>
            </a:r>
            <a:endParaRPr lang="en-US" altLang="zh-CN" sz="1429" dirty="0">
              <a:solidFill>
                <a:schemeClr val="accent6"/>
              </a:solidFill>
            </a:endParaRPr>
          </a:p>
          <a:p>
            <a:pPr algn="r">
              <a:lnSpc>
                <a:spcPts val="2321"/>
              </a:lnSpc>
            </a:pPr>
            <a:r>
              <a:rPr lang="en-US" altLang="zh-CN" sz="1429" dirty="0">
                <a:solidFill>
                  <a:schemeClr val="accent6"/>
                </a:solidFill>
              </a:rPr>
              <a:t>G28</a:t>
            </a:r>
            <a:r>
              <a:rPr lang="zh-CN" altLang="en-US" sz="1429" dirty="0">
                <a:solidFill>
                  <a:schemeClr val="accent6"/>
                </a:solidFill>
              </a:rPr>
              <a:t> </a:t>
            </a:r>
            <a:r>
              <a:rPr lang="en-US" sz="1429" dirty="0">
                <a:solidFill>
                  <a:schemeClr val="accent6"/>
                </a:solidFill>
              </a:rPr>
              <a:t>KO_mgat4B</a:t>
            </a:r>
          </a:p>
          <a:p>
            <a:pPr algn="r">
              <a:lnSpc>
                <a:spcPts val="2321"/>
              </a:lnSpc>
            </a:pPr>
            <a:r>
              <a:rPr lang="en-US" altLang="zh-CN" sz="1429" dirty="0">
                <a:solidFill>
                  <a:srgbClr val="FF0000"/>
                </a:solidFill>
              </a:rPr>
              <a:t>G18</a:t>
            </a:r>
            <a:r>
              <a:rPr lang="zh-CN" altLang="en-US" sz="1429" dirty="0">
                <a:solidFill>
                  <a:srgbClr val="FF0000"/>
                </a:solidFill>
              </a:rPr>
              <a:t> </a:t>
            </a:r>
            <a:r>
              <a:rPr lang="en-US" sz="1429" dirty="0">
                <a:solidFill>
                  <a:srgbClr val="FF0000"/>
                </a:solidFill>
              </a:rPr>
              <a:t>KO_st3gal4</a:t>
            </a:r>
            <a:r>
              <a:rPr lang="en-US" altLang="zh-CN" sz="1429" dirty="0">
                <a:solidFill>
                  <a:srgbClr val="FF0000"/>
                </a:solidFill>
              </a:rPr>
              <a:t>/</a:t>
            </a:r>
            <a:r>
              <a:rPr lang="en-US" sz="1429" dirty="0">
                <a:solidFill>
                  <a:srgbClr val="FF0000"/>
                </a:solidFill>
              </a:rPr>
              <a:t>6</a:t>
            </a:r>
            <a:endParaRPr lang="en-US" sz="1429" dirty="0">
              <a:solidFill>
                <a:schemeClr val="accent6"/>
              </a:solidFill>
            </a:endParaRPr>
          </a:p>
          <a:p>
            <a:pPr algn="r">
              <a:lnSpc>
                <a:spcPts val="2321"/>
              </a:lnSpc>
            </a:pPr>
            <a:r>
              <a:rPr lang="en-US" altLang="zh-CN" sz="1429" dirty="0">
                <a:solidFill>
                  <a:srgbClr val="7030A0"/>
                </a:solidFill>
              </a:rPr>
              <a:t>G06</a:t>
            </a:r>
            <a:r>
              <a:rPr lang="zh-CN" altLang="en-US" sz="1429" dirty="0">
                <a:solidFill>
                  <a:srgbClr val="7030A0"/>
                </a:solidFill>
              </a:rPr>
              <a:t> </a:t>
            </a:r>
            <a:r>
              <a:rPr lang="en-US" sz="1429" dirty="0">
                <a:solidFill>
                  <a:srgbClr val="7030A0"/>
                </a:solidFill>
              </a:rPr>
              <a:t>KO_B4GalT1</a:t>
            </a:r>
          </a:p>
          <a:p>
            <a:pPr algn="r">
              <a:lnSpc>
                <a:spcPts val="2321"/>
              </a:lnSpc>
            </a:pPr>
            <a:r>
              <a:rPr lang="en-US" altLang="zh-CN" sz="1429" dirty="0">
                <a:solidFill>
                  <a:srgbClr val="7030A0"/>
                </a:solidFill>
              </a:rPr>
              <a:t>G09</a:t>
            </a:r>
            <a:r>
              <a:rPr lang="zh-CN" altLang="en-US" sz="1429" dirty="0">
                <a:solidFill>
                  <a:srgbClr val="7030A0"/>
                </a:solidFill>
              </a:rPr>
              <a:t> </a:t>
            </a:r>
            <a:r>
              <a:rPr lang="en-US" sz="1429" dirty="0">
                <a:solidFill>
                  <a:srgbClr val="7030A0"/>
                </a:solidFill>
              </a:rPr>
              <a:t>KO_B4GalT4</a:t>
            </a:r>
          </a:p>
          <a:p>
            <a:pPr algn="r">
              <a:lnSpc>
                <a:spcPts val="2321"/>
              </a:lnSpc>
            </a:pPr>
            <a:r>
              <a:rPr lang="en-US" altLang="zh-CN" sz="1429" dirty="0">
                <a:solidFill>
                  <a:srgbClr val="7030A0"/>
                </a:solidFill>
              </a:rPr>
              <a:t>G01</a:t>
            </a:r>
            <a:r>
              <a:rPr lang="zh-CN" altLang="en-US" sz="1429" dirty="0">
                <a:solidFill>
                  <a:srgbClr val="7030A0"/>
                </a:solidFill>
              </a:rPr>
              <a:t> </a:t>
            </a:r>
            <a:r>
              <a:rPr lang="en-US" sz="1429" dirty="0">
                <a:solidFill>
                  <a:srgbClr val="7030A0"/>
                </a:solidFill>
              </a:rPr>
              <a:t>WT</a:t>
            </a:r>
            <a:endParaRPr lang="en-US" sz="1429" dirty="0">
              <a:solidFill>
                <a:srgbClr val="7030A0"/>
              </a:solidFill>
            </a:endParaRPr>
          </a:p>
          <a:p>
            <a:pPr algn="r">
              <a:lnSpc>
                <a:spcPts val="2321"/>
              </a:lnSpc>
            </a:pPr>
            <a:r>
              <a:rPr lang="en-US" altLang="zh-CN" sz="1429" dirty="0">
                <a:solidFill>
                  <a:srgbClr val="7030A0"/>
                </a:solidFill>
              </a:rPr>
              <a:t>G07</a:t>
            </a:r>
            <a:r>
              <a:rPr lang="zh-CN" altLang="en-US" sz="1429" dirty="0">
                <a:solidFill>
                  <a:srgbClr val="7030A0"/>
                </a:solidFill>
              </a:rPr>
              <a:t> </a:t>
            </a:r>
            <a:r>
              <a:rPr lang="en-US" sz="1429" dirty="0">
                <a:solidFill>
                  <a:srgbClr val="7030A0"/>
                </a:solidFill>
              </a:rPr>
              <a:t>KO_B4GalT2</a:t>
            </a:r>
          </a:p>
          <a:p>
            <a:pPr algn="r">
              <a:lnSpc>
                <a:spcPts val="2321"/>
              </a:lnSpc>
            </a:pPr>
            <a:r>
              <a:rPr lang="en-US" altLang="zh-CN" sz="1429" dirty="0">
                <a:solidFill>
                  <a:srgbClr val="7030A0"/>
                </a:solidFill>
              </a:rPr>
              <a:t>G08</a:t>
            </a:r>
            <a:r>
              <a:rPr lang="zh-CN" altLang="en-US" sz="1429" dirty="0">
                <a:solidFill>
                  <a:srgbClr val="7030A0"/>
                </a:solidFill>
              </a:rPr>
              <a:t> </a:t>
            </a:r>
            <a:r>
              <a:rPr lang="en-US" sz="1429" dirty="0">
                <a:solidFill>
                  <a:srgbClr val="7030A0"/>
                </a:solidFill>
              </a:rPr>
              <a:t>KO_B4GalT3</a:t>
            </a:r>
          </a:p>
          <a:p>
            <a:pPr algn="r">
              <a:lnSpc>
                <a:spcPts val="2321"/>
              </a:lnSpc>
            </a:pPr>
            <a:endParaRPr lang="en-US" sz="1286" dirty="0">
              <a:solidFill>
                <a:schemeClr val="accent6"/>
              </a:solidFill>
            </a:endParaRPr>
          </a:p>
        </p:txBody>
      </p:sp>
      <p:grpSp>
        <p:nvGrpSpPr>
          <p:cNvPr id="30" name="Group 29"/>
          <p:cNvGrpSpPr/>
          <p:nvPr/>
        </p:nvGrpSpPr>
        <p:grpSpPr>
          <a:xfrm>
            <a:off x="2132182" y="915821"/>
            <a:ext cx="6125426" cy="561744"/>
            <a:chOff x="2700836" y="1067892"/>
            <a:chExt cx="8575597" cy="786442"/>
          </a:xfrm>
        </p:grpSpPr>
        <p:pic>
          <p:nvPicPr>
            <p:cNvPr id="31" name="Picture 3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5104670" y="1356690"/>
              <a:ext cx="711902" cy="210039"/>
            </a:xfrm>
            <a:prstGeom prst="rect">
              <a:avLst/>
            </a:prstGeom>
          </p:spPr>
        </p:pic>
        <p:pic>
          <p:nvPicPr>
            <p:cNvPr id="32" name="Picture 3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a:off x="3430376" y="1550565"/>
              <a:ext cx="346978" cy="204039"/>
            </a:xfrm>
            <a:prstGeom prst="rect">
              <a:avLst/>
            </a:prstGeom>
          </p:spPr>
        </p:pic>
        <p:pic>
          <p:nvPicPr>
            <p:cNvPr id="33" name="Picture 3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5400000">
              <a:off x="4138894" y="1521465"/>
              <a:ext cx="418769" cy="210041"/>
            </a:xfrm>
            <a:prstGeom prst="rect">
              <a:avLst/>
            </a:prstGeom>
          </p:spPr>
        </p:pic>
        <p:pic>
          <p:nvPicPr>
            <p:cNvPr id="34" name="Picture 3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5400000">
              <a:off x="3738330" y="1537493"/>
              <a:ext cx="418767" cy="162031"/>
            </a:xfrm>
            <a:prstGeom prst="rect">
              <a:avLst/>
            </a:prstGeom>
          </p:spPr>
        </p:pic>
        <p:pic>
          <p:nvPicPr>
            <p:cNvPr id="35" name="Picture 3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5400000">
              <a:off x="3026036" y="1584366"/>
              <a:ext cx="346979" cy="156029"/>
            </a:xfrm>
            <a:prstGeom prst="rect">
              <a:avLst/>
            </a:prstGeom>
          </p:spPr>
        </p:pic>
        <p:pic>
          <p:nvPicPr>
            <p:cNvPr id="36" name="Picture 3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5400000">
              <a:off x="6368729" y="1489429"/>
              <a:ext cx="490555" cy="210040"/>
            </a:xfrm>
            <a:prstGeom prst="rect">
              <a:avLst/>
            </a:prstGeom>
          </p:spPr>
        </p:pic>
        <p:pic>
          <p:nvPicPr>
            <p:cNvPr id="37" name="Picture 3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5400000">
              <a:off x="5963214" y="1518439"/>
              <a:ext cx="490556" cy="162031"/>
            </a:xfrm>
            <a:prstGeom prst="rect">
              <a:avLst/>
            </a:prstGeom>
          </p:spPr>
        </p:pic>
        <p:pic>
          <p:nvPicPr>
            <p:cNvPr id="38" name="Picture 37"/>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rot="5400000">
              <a:off x="6771815" y="1504321"/>
              <a:ext cx="418764" cy="252045"/>
            </a:xfrm>
            <a:prstGeom prst="rect">
              <a:avLst/>
            </a:prstGeom>
          </p:spPr>
        </p:pic>
        <p:pic>
          <p:nvPicPr>
            <p:cNvPr id="39" name="Picture 38"/>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rot="5400000">
              <a:off x="8058080" y="1315721"/>
              <a:ext cx="777711" cy="282054"/>
            </a:xfrm>
            <a:prstGeom prst="rect">
              <a:avLst/>
            </a:prstGeom>
          </p:spPr>
        </p:pic>
        <p:pic>
          <p:nvPicPr>
            <p:cNvPr id="40" name="Picture 39"/>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rot="5400000">
              <a:off x="7082057" y="1462420"/>
              <a:ext cx="490553" cy="276051"/>
            </a:xfrm>
            <a:prstGeom prst="rect">
              <a:avLst/>
            </a:prstGeom>
          </p:spPr>
        </p:pic>
        <p:pic>
          <p:nvPicPr>
            <p:cNvPr id="41" name="Picture 40"/>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rot="5400000">
              <a:off x="7437258" y="1477246"/>
              <a:ext cx="490555" cy="252047"/>
            </a:xfrm>
            <a:prstGeom prst="rect">
              <a:avLst/>
            </a:prstGeom>
          </p:spPr>
        </p:pic>
        <p:pic>
          <p:nvPicPr>
            <p:cNvPr id="42" name="Picture 41"/>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rot="5400000">
              <a:off x="5638740" y="1475821"/>
              <a:ext cx="484689" cy="249033"/>
            </a:xfrm>
            <a:prstGeom prst="rect">
              <a:avLst/>
            </a:prstGeom>
          </p:spPr>
        </p:pic>
        <p:pic>
          <p:nvPicPr>
            <p:cNvPr id="43" name="Picture 42"/>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rot="5400000">
              <a:off x="4466760" y="1516892"/>
              <a:ext cx="418767" cy="204038"/>
            </a:xfrm>
            <a:prstGeom prst="rect">
              <a:avLst/>
            </a:prstGeom>
          </p:spPr>
        </p:pic>
        <p:pic>
          <p:nvPicPr>
            <p:cNvPr id="44" name="Picture 43"/>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rot="5400000">
              <a:off x="10713549" y="1287828"/>
              <a:ext cx="777706" cy="348063"/>
            </a:xfrm>
            <a:prstGeom prst="rect">
              <a:avLst/>
            </a:prstGeom>
          </p:spPr>
        </p:pic>
        <p:pic>
          <p:nvPicPr>
            <p:cNvPr id="45" name="Picture 44"/>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rot="5400000">
              <a:off x="9737890" y="1435026"/>
              <a:ext cx="490553" cy="348063"/>
            </a:xfrm>
            <a:prstGeom prst="rect">
              <a:avLst/>
            </a:prstGeom>
          </p:spPr>
        </p:pic>
        <p:pic>
          <p:nvPicPr>
            <p:cNvPr id="46" name="Picture 45"/>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rot="5400000">
              <a:off x="8623947" y="1467919"/>
              <a:ext cx="418766" cy="348064"/>
            </a:xfrm>
            <a:prstGeom prst="rect">
              <a:avLst/>
            </a:prstGeom>
          </p:spPr>
        </p:pic>
        <p:pic>
          <p:nvPicPr>
            <p:cNvPr id="47" name="Picture 46"/>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rot="5400000">
              <a:off x="8930118" y="1397420"/>
              <a:ext cx="562341" cy="348064"/>
            </a:xfrm>
            <a:prstGeom prst="rect">
              <a:avLst/>
            </a:prstGeom>
          </p:spPr>
        </p:pic>
        <p:pic>
          <p:nvPicPr>
            <p:cNvPr id="48" name="Picture 47"/>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rot="5400000">
              <a:off x="10046724" y="1358661"/>
              <a:ext cx="634130" cy="348064"/>
            </a:xfrm>
            <a:prstGeom prst="rect">
              <a:avLst/>
            </a:prstGeom>
          </p:spPr>
        </p:pic>
        <p:pic>
          <p:nvPicPr>
            <p:cNvPr id="49" name="Picture 48"/>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rot="5400000">
              <a:off x="7769766" y="1438409"/>
              <a:ext cx="562344" cy="252047"/>
            </a:xfrm>
            <a:prstGeom prst="rect">
              <a:avLst/>
            </a:prstGeom>
          </p:spPr>
        </p:pic>
        <p:pic>
          <p:nvPicPr>
            <p:cNvPr id="50" name="Picture 49"/>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rot="5400000">
              <a:off x="4774928" y="1445902"/>
              <a:ext cx="562344" cy="204038"/>
            </a:xfrm>
            <a:prstGeom prst="rect">
              <a:avLst/>
            </a:prstGeom>
          </p:spPr>
        </p:pic>
        <p:pic>
          <p:nvPicPr>
            <p:cNvPr id="51" name="Picture 50"/>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rot="5400000">
              <a:off x="9249584" y="1319914"/>
              <a:ext cx="705920" cy="348064"/>
            </a:xfrm>
            <a:prstGeom prst="rect">
              <a:avLst/>
            </a:prstGeom>
          </p:spPr>
        </p:pic>
        <p:pic>
          <p:nvPicPr>
            <p:cNvPr id="52" name="Picture 51"/>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rot="5400000">
              <a:off x="10344266" y="1287827"/>
              <a:ext cx="777706" cy="348063"/>
            </a:xfrm>
            <a:prstGeom prst="rect">
              <a:avLst/>
            </a:prstGeom>
          </p:spPr>
        </p:pic>
        <p:pic>
          <p:nvPicPr>
            <p:cNvPr id="76" name="Picture 75"/>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rot="5400000">
              <a:off x="2629367" y="1549706"/>
              <a:ext cx="346978" cy="204039"/>
            </a:xfrm>
            <a:prstGeom prst="rect">
              <a:avLst/>
            </a:prstGeom>
          </p:spPr>
        </p:pic>
      </p:grpSp>
      <p:pic>
        <p:nvPicPr>
          <p:cNvPr id="6" name="Picture 5"/>
          <p:cNvPicPr>
            <a:picLocks noChangeAspect="1"/>
          </p:cNvPicPr>
          <p:nvPr/>
        </p:nvPicPr>
        <p:blipFill rotWithShape="1">
          <a:blip r:embed="rId26">
            <a:extLst>
              <a:ext uri="{28A0092B-C50C-407E-A947-70E740481C1C}">
                <a14:useLocalDpi xmlns:a14="http://schemas.microsoft.com/office/drawing/2010/main" val="0"/>
              </a:ext>
            </a:extLst>
          </a:blip>
          <a:srcRect l="20000" t="1410"/>
          <a:stretch/>
        </p:blipFill>
        <p:spPr>
          <a:xfrm>
            <a:off x="2023031" y="1509467"/>
            <a:ext cx="7871245" cy="4935776"/>
          </a:xfrm>
          <a:prstGeom prst="rect">
            <a:avLst/>
          </a:prstGeom>
        </p:spPr>
      </p:pic>
      <p:sp>
        <p:nvSpPr>
          <p:cNvPr id="77" name="Title 1"/>
          <p:cNvSpPr txBox="1">
            <a:spLocks/>
          </p:cNvSpPr>
          <p:nvPr/>
        </p:nvSpPr>
        <p:spPr>
          <a:xfrm>
            <a:off x="411788" y="288799"/>
            <a:ext cx="5391672" cy="38577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1800" dirty="0" smtClean="0">
                <a:latin typeface="Calibri" charset="0"/>
                <a:ea typeface="Calibri" charset="0"/>
                <a:cs typeface="Calibri" charset="0"/>
              </a:rPr>
              <a:t>Note:</a:t>
            </a:r>
            <a:r>
              <a:rPr lang="zh-CN" altLang="en-US" sz="1800" dirty="0" smtClean="0">
                <a:latin typeface="Calibri" charset="0"/>
                <a:ea typeface="Calibri" charset="0"/>
                <a:cs typeface="Calibri" charset="0"/>
              </a:rPr>
              <a:t> </a:t>
            </a:r>
            <a:r>
              <a:rPr lang="en-US" altLang="zh-CN" sz="1800" dirty="0" smtClean="0">
                <a:latin typeface="Calibri" charset="0"/>
                <a:ea typeface="Calibri" charset="0"/>
                <a:cs typeface="Calibri" charset="0"/>
              </a:rPr>
              <a:t>each</a:t>
            </a:r>
            <a:r>
              <a:rPr lang="zh-CN" altLang="en-US" sz="1800" dirty="0" smtClean="0">
                <a:latin typeface="Calibri" charset="0"/>
                <a:ea typeface="Calibri" charset="0"/>
                <a:cs typeface="Calibri" charset="0"/>
              </a:rPr>
              <a:t> </a:t>
            </a:r>
            <a:r>
              <a:rPr lang="en-US" altLang="zh-CN" sz="1800" dirty="0" smtClean="0">
                <a:latin typeface="Calibri" charset="0"/>
                <a:ea typeface="Calibri" charset="0"/>
                <a:cs typeface="Calibri" charset="0"/>
              </a:rPr>
              <a:t>column</a:t>
            </a:r>
            <a:r>
              <a:rPr lang="zh-CN" altLang="en-US" sz="1800" dirty="0" smtClean="0">
                <a:latin typeface="Calibri" charset="0"/>
                <a:ea typeface="Calibri" charset="0"/>
                <a:cs typeface="Calibri" charset="0"/>
              </a:rPr>
              <a:t> </a:t>
            </a:r>
            <a:r>
              <a:rPr lang="en-US" altLang="zh-CN" sz="1800" dirty="0" smtClean="0">
                <a:latin typeface="Calibri" charset="0"/>
                <a:ea typeface="Calibri" charset="0"/>
                <a:cs typeface="Calibri" charset="0"/>
              </a:rPr>
              <a:t>is</a:t>
            </a:r>
            <a:r>
              <a:rPr lang="zh-CN" altLang="en-US" sz="1800" dirty="0" smtClean="0">
                <a:latin typeface="Calibri" charset="0"/>
                <a:ea typeface="Calibri" charset="0"/>
                <a:cs typeface="Calibri" charset="0"/>
              </a:rPr>
              <a:t> </a:t>
            </a:r>
            <a:r>
              <a:rPr lang="en-US" altLang="zh-CN" sz="1800" dirty="0" smtClean="0">
                <a:latin typeface="Calibri" charset="0"/>
                <a:ea typeface="Calibri" charset="0"/>
                <a:cs typeface="Calibri" charset="0"/>
              </a:rPr>
              <a:t>rescaled</a:t>
            </a:r>
            <a:r>
              <a:rPr lang="zh-CN" altLang="en-US" sz="1800" dirty="0" smtClean="0">
                <a:latin typeface="Calibri" charset="0"/>
                <a:ea typeface="Calibri" charset="0"/>
                <a:cs typeface="Calibri" charset="0"/>
              </a:rPr>
              <a:t> </a:t>
            </a:r>
            <a:r>
              <a:rPr lang="en-US" altLang="zh-CN" sz="1800" dirty="0" smtClean="0">
                <a:latin typeface="Calibri" charset="0"/>
                <a:ea typeface="Calibri" charset="0"/>
                <a:cs typeface="Calibri" charset="0"/>
              </a:rPr>
              <a:t>with</a:t>
            </a:r>
            <a:r>
              <a:rPr lang="zh-CN" altLang="en-US" sz="1800" dirty="0" smtClean="0">
                <a:latin typeface="Calibri" charset="0"/>
                <a:ea typeface="Calibri" charset="0"/>
                <a:cs typeface="Calibri" charset="0"/>
              </a:rPr>
              <a:t> </a:t>
            </a:r>
            <a:r>
              <a:rPr lang="en-US" altLang="zh-CN" sz="1800" dirty="0" err="1" smtClean="0">
                <a:latin typeface="Calibri" charset="0"/>
                <a:ea typeface="Calibri" charset="0"/>
                <a:cs typeface="Calibri" charset="0"/>
              </a:rPr>
              <a:t>z_score</a:t>
            </a:r>
            <a:r>
              <a:rPr lang="en-US" altLang="zh-CN" sz="1800" dirty="0" smtClean="0">
                <a:latin typeface="Calibri" charset="0"/>
                <a:ea typeface="Calibri" charset="0"/>
                <a:cs typeface="Calibri" charset="0"/>
              </a:rPr>
              <a:t>.</a:t>
            </a:r>
            <a:endParaRPr lang="en-US" sz="1800" dirty="0">
              <a:latin typeface="Calibri" charset="0"/>
              <a:ea typeface="Calibri" charset="0"/>
              <a:cs typeface="Calibri" charset="0"/>
            </a:endParaRPr>
          </a:p>
        </p:txBody>
      </p:sp>
    </p:spTree>
    <p:extLst>
      <p:ext uri="{BB962C8B-B14F-4D97-AF65-F5344CB8AC3E}">
        <p14:creationId xmlns:p14="http://schemas.microsoft.com/office/powerpoint/2010/main" val="1228016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3">
            <a:extLst>
              <a:ext uri="{28A0092B-C50C-407E-A947-70E740481C1C}">
                <a14:useLocalDpi xmlns:a14="http://schemas.microsoft.com/office/drawing/2010/main" val="0"/>
              </a:ext>
            </a:extLst>
          </a:blip>
          <a:srcRect l="12145" t="10747" r="14664" b="7502"/>
          <a:stretch/>
        </p:blipFill>
        <p:spPr>
          <a:xfrm>
            <a:off x="1963034" y="1763145"/>
            <a:ext cx="7313641" cy="5210736"/>
          </a:xfrm>
        </p:spPr>
      </p:pic>
      <p:grpSp>
        <p:nvGrpSpPr>
          <p:cNvPr id="30" name="Group 29"/>
          <p:cNvGrpSpPr/>
          <p:nvPr/>
        </p:nvGrpSpPr>
        <p:grpSpPr>
          <a:xfrm>
            <a:off x="2061843" y="1205749"/>
            <a:ext cx="6125426" cy="561744"/>
            <a:chOff x="2700836" y="1067892"/>
            <a:chExt cx="8575597" cy="786442"/>
          </a:xfrm>
        </p:grpSpPr>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a:off x="5104670" y="1356690"/>
              <a:ext cx="711902" cy="210039"/>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5400000">
              <a:off x="3430376" y="1550565"/>
              <a:ext cx="346978" cy="204039"/>
            </a:xfrm>
            <a:prstGeom prst="rect">
              <a:avLst/>
            </a:prstGeom>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5400000">
              <a:off x="4138894" y="1521465"/>
              <a:ext cx="418769" cy="210041"/>
            </a:xfrm>
            <a:prstGeom prst="rect">
              <a:avLst/>
            </a:prstGeom>
          </p:spPr>
        </p:pic>
        <p:pic>
          <p:nvPicPr>
            <p:cNvPr id="8" name="Picture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5400000">
              <a:off x="3738330" y="1537493"/>
              <a:ext cx="418767" cy="162031"/>
            </a:xfrm>
            <a:prstGeom prst="rect">
              <a:avLst/>
            </a:prstGeom>
          </p:spPr>
        </p:pic>
        <p:pic>
          <p:nvPicPr>
            <p:cNvPr id="9" name="Picture 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5400000">
              <a:off x="3026036" y="1584366"/>
              <a:ext cx="346979" cy="156029"/>
            </a:xfrm>
            <a:prstGeom prst="rect">
              <a:avLst/>
            </a:prstGeom>
          </p:spPr>
        </p:pic>
        <p:pic>
          <p:nvPicPr>
            <p:cNvPr id="10" name="Picture 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5400000">
              <a:off x="6368729" y="1489429"/>
              <a:ext cx="490555" cy="210040"/>
            </a:xfrm>
            <a:prstGeom prst="rect">
              <a:avLst/>
            </a:prstGeom>
          </p:spPr>
        </p:pic>
        <p:pic>
          <p:nvPicPr>
            <p:cNvPr id="11" name="Picture 10"/>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rot="5400000">
              <a:off x="5963214" y="1518439"/>
              <a:ext cx="490556" cy="162031"/>
            </a:xfrm>
            <a:prstGeom prst="rect">
              <a:avLst/>
            </a:prstGeom>
          </p:spPr>
        </p:pic>
        <p:pic>
          <p:nvPicPr>
            <p:cNvPr id="12" name="Picture 11"/>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rot="5400000">
              <a:off x="6771815" y="1504321"/>
              <a:ext cx="418764" cy="252045"/>
            </a:xfrm>
            <a:prstGeom prst="rect">
              <a:avLst/>
            </a:prstGeom>
          </p:spPr>
        </p:pic>
        <p:pic>
          <p:nvPicPr>
            <p:cNvPr id="13" name="Picture 12"/>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rot="5400000">
              <a:off x="8058080" y="1315721"/>
              <a:ext cx="777711" cy="282054"/>
            </a:xfrm>
            <a:prstGeom prst="rect">
              <a:avLst/>
            </a:prstGeom>
          </p:spPr>
        </p:pic>
        <p:pic>
          <p:nvPicPr>
            <p:cNvPr id="14" name="Picture 13"/>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rot="5400000">
              <a:off x="7082057" y="1462420"/>
              <a:ext cx="490553" cy="276051"/>
            </a:xfrm>
            <a:prstGeom prst="rect">
              <a:avLst/>
            </a:prstGeom>
          </p:spPr>
        </p:pic>
        <p:pic>
          <p:nvPicPr>
            <p:cNvPr id="15" name="Picture 14"/>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rot="5400000">
              <a:off x="7437258" y="1477246"/>
              <a:ext cx="490555" cy="252047"/>
            </a:xfrm>
            <a:prstGeom prst="rect">
              <a:avLst/>
            </a:prstGeom>
          </p:spPr>
        </p:pic>
        <p:pic>
          <p:nvPicPr>
            <p:cNvPr id="16" name="Picture 15"/>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rot="5400000">
              <a:off x="5638740" y="1475821"/>
              <a:ext cx="484689" cy="249033"/>
            </a:xfrm>
            <a:prstGeom prst="rect">
              <a:avLst/>
            </a:prstGeom>
          </p:spPr>
        </p:pic>
        <p:pic>
          <p:nvPicPr>
            <p:cNvPr id="17" name="Picture 16"/>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rot="5400000">
              <a:off x="4466760" y="1516892"/>
              <a:ext cx="418767" cy="204038"/>
            </a:xfrm>
            <a:prstGeom prst="rect">
              <a:avLst/>
            </a:prstGeom>
          </p:spPr>
        </p:pic>
        <p:pic>
          <p:nvPicPr>
            <p:cNvPr id="18" name="Picture 17"/>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rot="5400000">
              <a:off x="10713549" y="1287828"/>
              <a:ext cx="777706" cy="348063"/>
            </a:xfrm>
            <a:prstGeom prst="rect">
              <a:avLst/>
            </a:prstGeom>
          </p:spPr>
        </p:pic>
        <p:pic>
          <p:nvPicPr>
            <p:cNvPr id="19" name="Picture 18"/>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rot="5400000">
              <a:off x="9737890" y="1435026"/>
              <a:ext cx="490553" cy="348063"/>
            </a:xfrm>
            <a:prstGeom prst="rect">
              <a:avLst/>
            </a:prstGeom>
          </p:spPr>
        </p:pic>
        <p:pic>
          <p:nvPicPr>
            <p:cNvPr id="20" name="Picture 19"/>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rot="5400000">
              <a:off x="8623947" y="1467919"/>
              <a:ext cx="418766" cy="348064"/>
            </a:xfrm>
            <a:prstGeom prst="rect">
              <a:avLst/>
            </a:prstGeom>
          </p:spPr>
        </p:pic>
        <p:pic>
          <p:nvPicPr>
            <p:cNvPr id="21" name="Picture 20"/>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rot="5400000">
              <a:off x="8930118" y="1397420"/>
              <a:ext cx="562341" cy="348064"/>
            </a:xfrm>
            <a:prstGeom prst="rect">
              <a:avLst/>
            </a:prstGeom>
          </p:spPr>
        </p:pic>
        <p:pic>
          <p:nvPicPr>
            <p:cNvPr id="22" name="Picture 21"/>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rot="5400000">
              <a:off x="10046724" y="1358661"/>
              <a:ext cx="634130" cy="348064"/>
            </a:xfrm>
            <a:prstGeom prst="rect">
              <a:avLst/>
            </a:prstGeom>
          </p:spPr>
        </p:pic>
        <p:pic>
          <p:nvPicPr>
            <p:cNvPr id="23" name="Picture 22"/>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rot="5400000">
              <a:off x="7769766" y="1438409"/>
              <a:ext cx="562344" cy="252047"/>
            </a:xfrm>
            <a:prstGeom prst="rect">
              <a:avLst/>
            </a:prstGeom>
          </p:spPr>
        </p:pic>
        <p:pic>
          <p:nvPicPr>
            <p:cNvPr id="24" name="Picture 23"/>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rot="5400000">
              <a:off x="4774928" y="1445902"/>
              <a:ext cx="562344" cy="204038"/>
            </a:xfrm>
            <a:prstGeom prst="rect">
              <a:avLst/>
            </a:prstGeom>
          </p:spPr>
        </p:pic>
        <p:pic>
          <p:nvPicPr>
            <p:cNvPr id="25" name="Picture 24"/>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rot="5400000">
              <a:off x="9249584" y="1319914"/>
              <a:ext cx="705920" cy="348064"/>
            </a:xfrm>
            <a:prstGeom prst="rect">
              <a:avLst/>
            </a:prstGeom>
          </p:spPr>
        </p:pic>
        <p:pic>
          <p:nvPicPr>
            <p:cNvPr id="26" name="Picture 25"/>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rot="5400000">
              <a:off x="10344266" y="1287827"/>
              <a:ext cx="777706" cy="348063"/>
            </a:xfrm>
            <a:prstGeom prst="rect">
              <a:avLst/>
            </a:prstGeom>
          </p:spPr>
        </p:pic>
        <p:pic>
          <p:nvPicPr>
            <p:cNvPr id="27" name="Picture 26"/>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rot="5400000">
              <a:off x="2629367" y="1549706"/>
              <a:ext cx="346978" cy="204039"/>
            </a:xfrm>
            <a:prstGeom prst="rect">
              <a:avLst/>
            </a:prstGeom>
          </p:spPr>
        </p:pic>
      </p:grpSp>
      <p:sp>
        <p:nvSpPr>
          <p:cNvPr id="28" name="Rectangle 27"/>
          <p:cNvSpPr/>
          <p:nvPr/>
        </p:nvSpPr>
        <p:spPr>
          <a:xfrm>
            <a:off x="-1408335" y="1793524"/>
            <a:ext cx="3371369" cy="5106526"/>
          </a:xfrm>
          <a:prstGeom prst="rect">
            <a:avLst/>
          </a:prstGeom>
          <a:solidFill>
            <a:schemeClr val="bg1"/>
          </a:solidFill>
        </p:spPr>
        <p:txBody>
          <a:bodyPr wrap="square">
            <a:spAutoFit/>
          </a:bodyPr>
          <a:lstStyle/>
          <a:p>
            <a:pPr algn="r">
              <a:lnSpc>
                <a:spcPts val="2321"/>
              </a:lnSpc>
            </a:pPr>
            <a:r>
              <a:rPr lang="en-US" altLang="zh-CN" sz="1429" dirty="0"/>
              <a:t>G30</a:t>
            </a:r>
            <a:r>
              <a:rPr lang="zh-CN" altLang="en-US" sz="1429" dirty="0"/>
              <a:t> </a:t>
            </a:r>
            <a:r>
              <a:rPr lang="en-US" altLang="zh-CN" sz="1429" dirty="0"/>
              <a:t>KO</a:t>
            </a:r>
            <a:r>
              <a:rPr lang="en-US" sz="1429" dirty="0"/>
              <a:t>_mgat1</a:t>
            </a:r>
            <a:endParaRPr lang="en-US" altLang="zh-CN" sz="1429" dirty="0">
              <a:solidFill>
                <a:srgbClr val="C00000"/>
              </a:solidFill>
            </a:endParaRPr>
          </a:p>
          <a:p>
            <a:pPr algn="r">
              <a:lnSpc>
                <a:spcPts val="2321"/>
              </a:lnSpc>
            </a:pPr>
            <a:r>
              <a:rPr lang="en-US" altLang="zh-CN" sz="1429" dirty="0">
                <a:solidFill>
                  <a:srgbClr val="C00000"/>
                </a:solidFill>
              </a:rPr>
              <a:t>G25</a:t>
            </a:r>
            <a:r>
              <a:rPr lang="zh-CN" altLang="en-US" sz="1429" dirty="0">
                <a:solidFill>
                  <a:srgbClr val="C00000"/>
                </a:solidFill>
              </a:rPr>
              <a:t> </a:t>
            </a:r>
            <a:r>
              <a:rPr lang="en-US" altLang="zh-CN" sz="1429" dirty="0">
                <a:solidFill>
                  <a:srgbClr val="C00000"/>
                </a:solidFill>
              </a:rPr>
              <a:t>KO</a:t>
            </a:r>
            <a:r>
              <a:rPr lang="en-US" sz="1429" dirty="0">
                <a:solidFill>
                  <a:srgbClr val="C00000"/>
                </a:solidFill>
              </a:rPr>
              <a:t>_mgat2</a:t>
            </a:r>
          </a:p>
          <a:p>
            <a:pPr algn="r">
              <a:lnSpc>
                <a:spcPts val="2321"/>
              </a:lnSpc>
            </a:pPr>
            <a:r>
              <a:rPr lang="en-US" altLang="zh-CN" sz="1429" dirty="0">
                <a:solidFill>
                  <a:srgbClr val="00B0F0"/>
                </a:solidFill>
              </a:rPr>
              <a:t>G34</a:t>
            </a:r>
            <a:r>
              <a:rPr lang="zh-CN" altLang="en-US" sz="1429" dirty="0">
                <a:solidFill>
                  <a:srgbClr val="00B0F0"/>
                </a:solidFill>
              </a:rPr>
              <a:t> </a:t>
            </a:r>
            <a:r>
              <a:rPr lang="en-US" sz="1429" dirty="0">
                <a:solidFill>
                  <a:srgbClr val="00B0F0"/>
                </a:solidFill>
              </a:rPr>
              <a:t>KO_fut8</a:t>
            </a:r>
          </a:p>
          <a:p>
            <a:pPr algn="r">
              <a:lnSpc>
                <a:spcPts val="2321"/>
              </a:lnSpc>
            </a:pPr>
            <a:r>
              <a:rPr lang="en-US" altLang="zh-CN" sz="1429" dirty="0">
                <a:solidFill>
                  <a:schemeClr val="accent2">
                    <a:lumMod val="75000"/>
                  </a:schemeClr>
                </a:solidFill>
              </a:rPr>
              <a:t>G21</a:t>
            </a:r>
            <a:r>
              <a:rPr lang="zh-CN" altLang="en-US" sz="1429" dirty="0">
                <a:solidFill>
                  <a:schemeClr val="accent2">
                    <a:lumMod val="75000"/>
                  </a:schemeClr>
                </a:solidFill>
              </a:rPr>
              <a:t> </a:t>
            </a:r>
            <a:r>
              <a:rPr lang="en-US" altLang="zh-CN" sz="1429" dirty="0">
                <a:solidFill>
                  <a:schemeClr val="accent2">
                    <a:lumMod val="75000"/>
                  </a:schemeClr>
                </a:solidFill>
              </a:rPr>
              <a:t>KO_</a:t>
            </a:r>
            <a:r>
              <a:rPr lang="en-US" sz="1429" dirty="0">
                <a:solidFill>
                  <a:schemeClr val="accent2">
                    <a:lumMod val="75000"/>
                  </a:schemeClr>
                </a:solidFill>
              </a:rPr>
              <a:t>st3gal4</a:t>
            </a:r>
            <a:r>
              <a:rPr lang="en-US" altLang="zh-CN" sz="1429" dirty="0">
                <a:solidFill>
                  <a:schemeClr val="accent2">
                    <a:lumMod val="75000"/>
                  </a:schemeClr>
                </a:solidFill>
              </a:rPr>
              <a:t>/</a:t>
            </a:r>
            <a:r>
              <a:rPr lang="en-US" sz="1429" dirty="0">
                <a:solidFill>
                  <a:schemeClr val="accent2">
                    <a:lumMod val="75000"/>
                  </a:schemeClr>
                </a:solidFill>
              </a:rPr>
              <a:t>6_mgat4a</a:t>
            </a:r>
            <a:r>
              <a:rPr lang="en-US" altLang="zh-CN" sz="1429" dirty="0">
                <a:solidFill>
                  <a:schemeClr val="accent2">
                    <a:lumMod val="75000"/>
                  </a:schemeClr>
                </a:solidFill>
              </a:rPr>
              <a:t>/</a:t>
            </a:r>
            <a:r>
              <a:rPr lang="en-US" sz="1429" dirty="0">
                <a:solidFill>
                  <a:schemeClr val="accent2">
                    <a:lumMod val="75000"/>
                  </a:schemeClr>
                </a:solidFill>
              </a:rPr>
              <a:t>4b</a:t>
            </a:r>
            <a:r>
              <a:rPr lang="en-US" altLang="zh-CN" sz="1429" dirty="0">
                <a:solidFill>
                  <a:schemeClr val="accent2">
                    <a:lumMod val="75000"/>
                  </a:schemeClr>
                </a:solidFill>
              </a:rPr>
              <a:t>/</a:t>
            </a:r>
            <a:r>
              <a:rPr lang="en-US" sz="1429" dirty="0">
                <a:solidFill>
                  <a:schemeClr val="accent2">
                    <a:lumMod val="75000"/>
                  </a:schemeClr>
                </a:solidFill>
              </a:rPr>
              <a:t>5</a:t>
            </a:r>
          </a:p>
          <a:p>
            <a:pPr algn="r">
              <a:lnSpc>
                <a:spcPts val="2321"/>
              </a:lnSpc>
            </a:pPr>
            <a:r>
              <a:rPr lang="en-US" altLang="zh-CN" sz="1429" dirty="0">
                <a:solidFill>
                  <a:schemeClr val="accent2">
                    <a:lumMod val="75000"/>
                  </a:schemeClr>
                </a:solidFill>
              </a:rPr>
              <a:t>G20</a:t>
            </a:r>
            <a:r>
              <a:rPr lang="zh-CN" altLang="en-US" sz="1429" dirty="0">
                <a:solidFill>
                  <a:schemeClr val="accent2">
                    <a:lumMod val="75000"/>
                  </a:schemeClr>
                </a:solidFill>
              </a:rPr>
              <a:t> </a:t>
            </a:r>
            <a:r>
              <a:rPr lang="en-US" sz="1429" dirty="0">
                <a:solidFill>
                  <a:schemeClr val="accent2">
                    <a:lumMod val="75000"/>
                  </a:schemeClr>
                </a:solidFill>
              </a:rPr>
              <a:t>KO_mgat4A</a:t>
            </a:r>
            <a:r>
              <a:rPr lang="en-US" altLang="zh-CN" sz="1429" dirty="0">
                <a:solidFill>
                  <a:schemeClr val="accent2">
                    <a:lumMod val="75000"/>
                  </a:schemeClr>
                </a:solidFill>
              </a:rPr>
              <a:t>/</a:t>
            </a:r>
            <a:r>
              <a:rPr lang="en-US" sz="1429" dirty="0">
                <a:solidFill>
                  <a:schemeClr val="accent2">
                    <a:lumMod val="75000"/>
                  </a:schemeClr>
                </a:solidFill>
              </a:rPr>
              <a:t>4B</a:t>
            </a:r>
            <a:r>
              <a:rPr lang="en-US" altLang="zh-CN" sz="1429" dirty="0">
                <a:solidFill>
                  <a:schemeClr val="accent2">
                    <a:lumMod val="75000"/>
                  </a:schemeClr>
                </a:solidFill>
              </a:rPr>
              <a:t>/</a:t>
            </a:r>
            <a:r>
              <a:rPr lang="en-US" sz="1429" dirty="0">
                <a:solidFill>
                  <a:schemeClr val="accent2">
                    <a:lumMod val="75000"/>
                  </a:schemeClr>
                </a:solidFill>
              </a:rPr>
              <a:t>5</a:t>
            </a:r>
            <a:r>
              <a:rPr lang="en-US" altLang="zh-CN" sz="1429" dirty="0">
                <a:solidFill>
                  <a:schemeClr val="accent2">
                    <a:lumMod val="75000"/>
                  </a:schemeClr>
                </a:solidFill>
              </a:rPr>
              <a:t>_</a:t>
            </a:r>
            <a:r>
              <a:rPr lang="en-US" sz="1429" dirty="0">
                <a:solidFill>
                  <a:schemeClr val="accent2">
                    <a:lumMod val="75000"/>
                  </a:schemeClr>
                </a:solidFill>
              </a:rPr>
              <a:t>B3gnt2</a:t>
            </a:r>
          </a:p>
          <a:p>
            <a:pPr algn="r">
              <a:lnSpc>
                <a:spcPts val="2321"/>
              </a:lnSpc>
            </a:pPr>
            <a:r>
              <a:rPr lang="en-US" altLang="zh-CN" sz="1429" dirty="0">
                <a:solidFill>
                  <a:schemeClr val="accent2">
                    <a:lumMod val="75000"/>
                  </a:schemeClr>
                </a:solidFill>
              </a:rPr>
              <a:t>G05</a:t>
            </a:r>
            <a:r>
              <a:rPr lang="zh-CN" altLang="en-US" sz="1429" dirty="0">
                <a:solidFill>
                  <a:schemeClr val="accent2">
                    <a:lumMod val="75000"/>
                  </a:schemeClr>
                </a:solidFill>
              </a:rPr>
              <a:t> </a:t>
            </a:r>
            <a:r>
              <a:rPr lang="en-US" altLang="zh-CN" sz="1429" dirty="0">
                <a:solidFill>
                  <a:schemeClr val="accent2">
                    <a:lumMod val="75000"/>
                  </a:schemeClr>
                </a:solidFill>
              </a:rPr>
              <a:t>KO_</a:t>
            </a:r>
            <a:r>
              <a:rPr lang="en-US" sz="1429" dirty="0">
                <a:solidFill>
                  <a:schemeClr val="accent2">
                    <a:lumMod val="75000"/>
                  </a:schemeClr>
                </a:solidFill>
              </a:rPr>
              <a:t>mgat4A</a:t>
            </a:r>
            <a:r>
              <a:rPr lang="en-US" altLang="zh-CN" sz="1429" dirty="0">
                <a:solidFill>
                  <a:schemeClr val="accent2">
                    <a:lumMod val="75000"/>
                  </a:schemeClr>
                </a:solidFill>
              </a:rPr>
              <a:t>/</a:t>
            </a:r>
            <a:r>
              <a:rPr lang="en-US" sz="1429" dirty="0">
                <a:solidFill>
                  <a:schemeClr val="accent2">
                    <a:lumMod val="75000"/>
                  </a:schemeClr>
                </a:solidFill>
              </a:rPr>
              <a:t>4B</a:t>
            </a:r>
            <a:r>
              <a:rPr lang="en-US" altLang="zh-CN" sz="1429" dirty="0">
                <a:solidFill>
                  <a:schemeClr val="accent2">
                    <a:lumMod val="75000"/>
                  </a:schemeClr>
                </a:solidFill>
              </a:rPr>
              <a:t>/</a:t>
            </a:r>
            <a:r>
              <a:rPr lang="en-US" sz="1429" dirty="0">
                <a:solidFill>
                  <a:schemeClr val="accent2">
                    <a:lumMod val="75000"/>
                  </a:schemeClr>
                </a:solidFill>
              </a:rPr>
              <a:t>5</a:t>
            </a:r>
          </a:p>
          <a:p>
            <a:pPr algn="r">
              <a:lnSpc>
                <a:spcPts val="2321"/>
              </a:lnSpc>
            </a:pPr>
            <a:r>
              <a:rPr lang="en-US" altLang="zh-CN" sz="1429" dirty="0">
                <a:solidFill>
                  <a:schemeClr val="accent2">
                    <a:lumMod val="75000"/>
                  </a:schemeClr>
                </a:solidFill>
              </a:rPr>
              <a:t>G22</a:t>
            </a:r>
            <a:r>
              <a:rPr lang="zh-CN" altLang="en-US" sz="1429" dirty="0">
                <a:solidFill>
                  <a:schemeClr val="accent2">
                    <a:lumMod val="75000"/>
                  </a:schemeClr>
                </a:solidFill>
              </a:rPr>
              <a:t> </a:t>
            </a:r>
            <a:r>
              <a:rPr lang="en-US" sz="1429" dirty="0">
                <a:solidFill>
                  <a:schemeClr val="accent2">
                    <a:lumMod val="75000"/>
                  </a:schemeClr>
                </a:solidFill>
              </a:rPr>
              <a:t>KI_st3gal6</a:t>
            </a:r>
            <a:r>
              <a:rPr lang="en-US" altLang="zh-CN" sz="1429" dirty="0">
                <a:solidFill>
                  <a:schemeClr val="accent2">
                    <a:lumMod val="75000"/>
                  </a:schemeClr>
                </a:solidFill>
              </a:rPr>
              <a:t>;</a:t>
            </a:r>
            <a:r>
              <a:rPr lang="zh-CN" altLang="en-US" sz="1429" dirty="0">
                <a:solidFill>
                  <a:schemeClr val="accent2">
                    <a:lumMod val="75000"/>
                  </a:schemeClr>
                </a:solidFill>
              </a:rPr>
              <a:t> </a:t>
            </a:r>
            <a:r>
              <a:rPr lang="en-US" altLang="zh-CN" sz="1429" dirty="0">
                <a:solidFill>
                  <a:schemeClr val="accent2">
                    <a:lumMod val="75000"/>
                  </a:schemeClr>
                </a:solidFill>
              </a:rPr>
              <a:t>KO_</a:t>
            </a:r>
            <a:r>
              <a:rPr lang="en-US" sz="1429" dirty="0">
                <a:solidFill>
                  <a:schemeClr val="accent2">
                    <a:lumMod val="75000"/>
                  </a:schemeClr>
                </a:solidFill>
              </a:rPr>
              <a:t>mgat4a</a:t>
            </a:r>
            <a:r>
              <a:rPr lang="en-US" altLang="zh-CN" sz="1429" dirty="0">
                <a:solidFill>
                  <a:schemeClr val="accent2">
                    <a:lumMod val="75000"/>
                  </a:schemeClr>
                </a:solidFill>
              </a:rPr>
              <a:t>/4</a:t>
            </a:r>
            <a:r>
              <a:rPr lang="en-US" sz="1429" dirty="0">
                <a:solidFill>
                  <a:schemeClr val="accent2">
                    <a:lumMod val="75000"/>
                  </a:schemeClr>
                </a:solidFill>
              </a:rPr>
              <a:t>b</a:t>
            </a:r>
            <a:r>
              <a:rPr lang="en-US" altLang="zh-CN" sz="1429" dirty="0">
                <a:solidFill>
                  <a:schemeClr val="accent2">
                    <a:lumMod val="75000"/>
                  </a:schemeClr>
                </a:solidFill>
              </a:rPr>
              <a:t>/</a:t>
            </a:r>
            <a:r>
              <a:rPr lang="en-US" sz="1429" dirty="0">
                <a:solidFill>
                  <a:schemeClr val="accent2">
                    <a:lumMod val="75000"/>
                  </a:schemeClr>
                </a:solidFill>
              </a:rPr>
              <a:t>5</a:t>
            </a:r>
            <a:r>
              <a:rPr lang="en-US" altLang="zh-CN" sz="1429" dirty="0">
                <a:solidFill>
                  <a:schemeClr val="accent2">
                    <a:lumMod val="75000"/>
                  </a:schemeClr>
                </a:solidFill>
              </a:rPr>
              <a:t>_</a:t>
            </a:r>
            <a:r>
              <a:rPr lang="en-US" sz="1429" dirty="0">
                <a:solidFill>
                  <a:schemeClr val="accent2">
                    <a:lumMod val="75000"/>
                  </a:schemeClr>
                </a:solidFill>
              </a:rPr>
              <a:t>st3g4/6</a:t>
            </a:r>
          </a:p>
          <a:p>
            <a:pPr algn="r">
              <a:lnSpc>
                <a:spcPts val="2321"/>
              </a:lnSpc>
            </a:pPr>
            <a:r>
              <a:rPr lang="en-US" altLang="zh-CN" sz="1429" dirty="0">
                <a:solidFill>
                  <a:schemeClr val="accent6"/>
                </a:solidFill>
              </a:rPr>
              <a:t>G04</a:t>
            </a:r>
            <a:r>
              <a:rPr lang="zh-CN" altLang="en-US" sz="1429" dirty="0">
                <a:solidFill>
                  <a:schemeClr val="accent6"/>
                </a:solidFill>
              </a:rPr>
              <a:t> </a:t>
            </a:r>
            <a:r>
              <a:rPr lang="en-US" altLang="zh-CN" sz="1429" dirty="0">
                <a:solidFill>
                  <a:schemeClr val="accent6"/>
                </a:solidFill>
              </a:rPr>
              <a:t>KO_</a:t>
            </a:r>
            <a:r>
              <a:rPr lang="en-US" sz="1429" dirty="0">
                <a:solidFill>
                  <a:schemeClr val="accent6"/>
                </a:solidFill>
              </a:rPr>
              <a:t>mgat5</a:t>
            </a:r>
          </a:p>
          <a:p>
            <a:pPr algn="r">
              <a:lnSpc>
                <a:spcPts val="2321"/>
              </a:lnSpc>
            </a:pPr>
            <a:r>
              <a:rPr lang="en-US" altLang="zh-CN" sz="1429" dirty="0">
                <a:solidFill>
                  <a:schemeClr val="accent6"/>
                </a:solidFill>
              </a:rPr>
              <a:t>G03</a:t>
            </a:r>
            <a:r>
              <a:rPr lang="zh-CN" altLang="en-US" sz="1429" dirty="0">
                <a:solidFill>
                  <a:schemeClr val="accent6"/>
                </a:solidFill>
              </a:rPr>
              <a:t> </a:t>
            </a:r>
            <a:r>
              <a:rPr lang="en-US" sz="1429" dirty="0">
                <a:solidFill>
                  <a:schemeClr val="accent6"/>
                </a:solidFill>
              </a:rPr>
              <a:t>KO_mgat4A</a:t>
            </a:r>
            <a:r>
              <a:rPr lang="en-US" altLang="zh-CN" sz="1429" dirty="0">
                <a:solidFill>
                  <a:schemeClr val="accent6"/>
                </a:solidFill>
              </a:rPr>
              <a:t>/</a:t>
            </a:r>
            <a:r>
              <a:rPr lang="en-US" sz="1429" dirty="0">
                <a:solidFill>
                  <a:schemeClr val="accent6"/>
                </a:solidFill>
              </a:rPr>
              <a:t>4B</a:t>
            </a:r>
            <a:endParaRPr lang="en-US" altLang="zh-CN" sz="1429" dirty="0">
              <a:solidFill>
                <a:schemeClr val="accent6"/>
              </a:solidFill>
            </a:endParaRPr>
          </a:p>
          <a:p>
            <a:pPr algn="r">
              <a:lnSpc>
                <a:spcPts val="2321"/>
              </a:lnSpc>
            </a:pPr>
            <a:r>
              <a:rPr lang="en-US" altLang="zh-CN" sz="1429" dirty="0">
                <a:solidFill>
                  <a:schemeClr val="accent6"/>
                </a:solidFill>
              </a:rPr>
              <a:t>G28</a:t>
            </a:r>
            <a:r>
              <a:rPr lang="zh-CN" altLang="en-US" sz="1429" dirty="0">
                <a:solidFill>
                  <a:schemeClr val="accent6"/>
                </a:solidFill>
              </a:rPr>
              <a:t> </a:t>
            </a:r>
            <a:r>
              <a:rPr lang="en-US" sz="1429" dirty="0">
                <a:solidFill>
                  <a:schemeClr val="accent6"/>
                </a:solidFill>
              </a:rPr>
              <a:t>KO_mgat4B</a:t>
            </a:r>
          </a:p>
          <a:p>
            <a:pPr algn="r">
              <a:lnSpc>
                <a:spcPts val="2321"/>
              </a:lnSpc>
            </a:pPr>
            <a:r>
              <a:rPr lang="en-US" altLang="zh-CN" sz="1429" dirty="0">
                <a:solidFill>
                  <a:srgbClr val="FF0000"/>
                </a:solidFill>
              </a:rPr>
              <a:t>G18</a:t>
            </a:r>
            <a:r>
              <a:rPr lang="zh-CN" altLang="en-US" sz="1429" dirty="0">
                <a:solidFill>
                  <a:srgbClr val="FF0000"/>
                </a:solidFill>
              </a:rPr>
              <a:t> </a:t>
            </a:r>
            <a:r>
              <a:rPr lang="en-US" sz="1429" dirty="0">
                <a:solidFill>
                  <a:srgbClr val="FF0000"/>
                </a:solidFill>
              </a:rPr>
              <a:t>KO_st3gal4</a:t>
            </a:r>
            <a:r>
              <a:rPr lang="en-US" altLang="zh-CN" sz="1429" dirty="0">
                <a:solidFill>
                  <a:srgbClr val="FF0000"/>
                </a:solidFill>
              </a:rPr>
              <a:t>/</a:t>
            </a:r>
            <a:r>
              <a:rPr lang="en-US" sz="1429" dirty="0">
                <a:solidFill>
                  <a:srgbClr val="FF0000"/>
                </a:solidFill>
              </a:rPr>
              <a:t>6</a:t>
            </a:r>
            <a:endParaRPr lang="en-US" sz="1429" dirty="0">
              <a:solidFill>
                <a:schemeClr val="accent6"/>
              </a:solidFill>
            </a:endParaRPr>
          </a:p>
          <a:p>
            <a:pPr algn="r">
              <a:lnSpc>
                <a:spcPts val="2321"/>
              </a:lnSpc>
            </a:pPr>
            <a:r>
              <a:rPr lang="en-US" altLang="zh-CN" sz="1429" dirty="0">
                <a:solidFill>
                  <a:srgbClr val="7030A0"/>
                </a:solidFill>
              </a:rPr>
              <a:t>G06</a:t>
            </a:r>
            <a:r>
              <a:rPr lang="zh-CN" altLang="en-US" sz="1429" dirty="0">
                <a:solidFill>
                  <a:srgbClr val="7030A0"/>
                </a:solidFill>
              </a:rPr>
              <a:t> </a:t>
            </a:r>
            <a:r>
              <a:rPr lang="en-US" sz="1429" dirty="0">
                <a:solidFill>
                  <a:srgbClr val="7030A0"/>
                </a:solidFill>
              </a:rPr>
              <a:t>KO_B4GalT1</a:t>
            </a:r>
          </a:p>
          <a:p>
            <a:pPr algn="r">
              <a:lnSpc>
                <a:spcPts val="2321"/>
              </a:lnSpc>
            </a:pPr>
            <a:r>
              <a:rPr lang="en-US" altLang="zh-CN" sz="1429" dirty="0">
                <a:solidFill>
                  <a:srgbClr val="7030A0"/>
                </a:solidFill>
              </a:rPr>
              <a:t>G09</a:t>
            </a:r>
            <a:r>
              <a:rPr lang="zh-CN" altLang="en-US" sz="1429" dirty="0">
                <a:solidFill>
                  <a:srgbClr val="7030A0"/>
                </a:solidFill>
              </a:rPr>
              <a:t> </a:t>
            </a:r>
            <a:r>
              <a:rPr lang="en-US" sz="1429" dirty="0">
                <a:solidFill>
                  <a:srgbClr val="7030A0"/>
                </a:solidFill>
              </a:rPr>
              <a:t>KO_B4GalT4</a:t>
            </a:r>
          </a:p>
          <a:p>
            <a:pPr algn="r">
              <a:lnSpc>
                <a:spcPts val="2321"/>
              </a:lnSpc>
            </a:pPr>
            <a:r>
              <a:rPr lang="en-US" altLang="zh-CN" sz="1429" dirty="0">
                <a:solidFill>
                  <a:srgbClr val="7030A0"/>
                </a:solidFill>
              </a:rPr>
              <a:t>G01</a:t>
            </a:r>
            <a:r>
              <a:rPr lang="zh-CN" altLang="en-US" sz="1429" dirty="0">
                <a:solidFill>
                  <a:srgbClr val="7030A0"/>
                </a:solidFill>
              </a:rPr>
              <a:t> </a:t>
            </a:r>
            <a:r>
              <a:rPr lang="en-US" sz="1429" dirty="0">
                <a:solidFill>
                  <a:srgbClr val="7030A0"/>
                </a:solidFill>
              </a:rPr>
              <a:t>WT</a:t>
            </a:r>
            <a:endParaRPr lang="en-US" sz="1429" dirty="0">
              <a:solidFill>
                <a:srgbClr val="7030A0"/>
              </a:solidFill>
            </a:endParaRPr>
          </a:p>
          <a:p>
            <a:pPr algn="r">
              <a:lnSpc>
                <a:spcPts val="2321"/>
              </a:lnSpc>
            </a:pPr>
            <a:r>
              <a:rPr lang="en-US" altLang="zh-CN" sz="1429" dirty="0">
                <a:solidFill>
                  <a:srgbClr val="7030A0"/>
                </a:solidFill>
              </a:rPr>
              <a:t>G07</a:t>
            </a:r>
            <a:r>
              <a:rPr lang="zh-CN" altLang="en-US" sz="1429" dirty="0">
                <a:solidFill>
                  <a:srgbClr val="7030A0"/>
                </a:solidFill>
              </a:rPr>
              <a:t> </a:t>
            </a:r>
            <a:r>
              <a:rPr lang="en-US" sz="1429" dirty="0">
                <a:solidFill>
                  <a:srgbClr val="7030A0"/>
                </a:solidFill>
              </a:rPr>
              <a:t>KO_B4GalT2</a:t>
            </a:r>
          </a:p>
          <a:p>
            <a:pPr algn="r">
              <a:lnSpc>
                <a:spcPts val="2321"/>
              </a:lnSpc>
            </a:pPr>
            <a:r>
              <a:rPr lang="en-US" altLang="zh-CN" sz="1429" dirty="0">
                <a:solidFill>
                  <a:srgbClr val="7030A0"/>
                </a:solidFill>
              </a:rPr>
              <a:t>G08</a:t>
            </a:r>
            <a:r>
              <a:rPr lang="zh-CN" altLang="en-US" sz="1429" dirty="0">
                <a:solidFill>
                  <a:srgbClr val="7030A0"/>
                </a:solidFill>
              </a:rPr>
              <a:t> </a:t>
            </a:r>
            <a:r>
              <a:rPr lang="en-US" sz="1429" dirty="0">
                <a:solidFill>
                  <a:srgbClr val="7030A0"/>
                </a:solidFill>
              </a:rPr>
              <a:t>KO_B4GalT3</a:t>
            </a:r>
          </a:p>
          <a:p>
            <a:pPr algn="r">
              <a:lnSpc>
                <a:spcPts val="2321"/>
              </a:lnSpc>
            </a:pPr>
            <a:endParaRPr lang="en-US" sz="1286" dirty="0">
              <a:solidFill>
                <a:schemeClr val="accent6"/>
              </a:solidFill>
            </a:endParaRPr>
          </a:p>
        </p:txBody>
      </p:sp>
      <p:sp>
        <p:nvSpPr>
          <p:cNvPr id="29" name="Title 1"/>
          <p:cNvSpPr txBox="1">
            <a:spLocks/>
          </p:cNvSpPr>
          <p:nvPr/>
        </p:nvSpPr>
        <p:spPr>
          <a:xfrm>
            <a:off x="277349" y="660804"/>
            <a:ext cx="8955496" cy="38577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1800" dirty="0">
                <a:solidFill>
                  <a:srgbClr val="000000"/>
                </a:solidFill>
              </a:rPr>
              <a:t>Data 1 </a:t>
            </a:r>
            <a:r>
              <a:rPr lang="en-US" altLang="zh-CN" sz="1800" dirty="0" smtClean="0">
                <a:solidFill>
                  <a:srgbClr val="000000"/>
                </a:solidFill>
              </a:rPr>
              <a:t>part2</a:t>
            </a:r>
          </a:p>
          <a:p>
            <a:r>
              <a:rPr lang="en-US" altLang="zh-CN" sz="1800" dirty="0" smtClean="0">
                <a:latin typeface="Calibri" charset="0"/>
                <a:ea typeface="Calibri" charset="0"/>
                <a:cs typeface="Calibri" charset="0"/>
              </a:rPr>
              <a:t>Note:</a:t>
            </a:r>
            <a:r>
              <a:rPr lang="zh-CN" altLang="en-US" sz="1800" dirty="0" smtClean="0">
                <a:latin typeface="Calibri" charset="0"/>
                <a:ea typeface="Calibri" charset="0"/>
                <a:cs typeface="Calibri" charset="0"/>
              </a:rPr>
              <a:t> </a:t>
            </a:r>
            <a:r>
              <a:rPr lang="en-US" altLang="zh-CN" sz="1800" dirty="0" smtClean="0">
                <a:latin typeface="Calibri" charset="0"/>
                <a:ea typeface="Calibri" charset="0"/>
                <a:cs typeface="Calibri" charset="0"/>
              </a:rPr>
              <a:t>each</a:t>
            </a:r>
            <a:r>
              <a:rPr lang="zh-CN" altLang="en-US" sz="1800" dirty="0" smtClean="0">
                <a:latin typeface="Calibri" charset="0"/>
                <a:ea typeface="Calibri" charset="0"/>
                <a:cs typeface="Calibri" charset="0"/>
              </a:rPr>
              <a:t> </a:t>
            </a:r>
            <a:r>
              <a:rPr lang="en-US" altLang="zh-CN" sz="1800" dirty="0" smtClean="0">
                <a:latin typeface="Calibri" charset="0"/>
                <a:ea typeface="Calibri" charset="0"/>
                <a:cs typeface="Calibri" charset="0"/>
              </a:rPr>
              <a:t>column</a:t>
            </a:r>
            <a:r>
              <a:rPr lang="zh-CN" altLang="en-US" sz="1800" dirty="0" smtClean="0">
                <a:latin typeface="Calibri" charset="0"/>
                <a:ea typeface="Calibri" charset="0"/>
                <a:cs typeface="Calibri" charset="0"/>
              </a:rPr>
              <a:t> </a:t>
            </a:r>
            <a:r>
              <a:rPr lang="en-US" altLang="zh-CN" sz="1800" dirty="0" smtClean="0">
                <a:latin typeface="Calibri" charset="0"/>
                <a:ea typeface="Calibri" charset="0"/>
                <a:cs typeface="Calibri" charset="0"/>
              </a:rPr>
              <a:t>is</a:t>
            </a:r>
            <a:r>
              <a:rPr lang="zh-CN" altLang="en-US" sz="1800" dirty="0" smtClean="0">
                <a:latin typeface="Calibri" charset="0"/>
                <a:ea typeface="Calibri" charset="0"/>
                <a:cs typeface="Calibri" charset="0"/>
              </a:rPr>
              <a:t> </a:t>
            </a:r>
            <a:r>
              <a:rPr lang="en-US" altLang="zh-CN" sz="1800" dirty="0" smtClean="0">
                <a:latin typeface="Calibri" charset="0"/>
                <a:ea typeface="Calibri" charset="0"/>
                <a:cs typeface="Calibri" charset="0"/>
              </a:rPr>
              <a:t>rescaled</a:t>
            </a:r>
            <a:r>
              <a:rPr lang="zh-CN" altLang="en-US" sz="1800" dirty="0" smtClean="0">
                <a:latin typeface="Calibri" charset="0"/>
                <a:ea typeface="Calibri" charset="0"/>
                <a:cs typeface="Calibri" charset="0"/>
              </a:rPr>
              <a:t> </a:t>
            </a:r>
            <a:r>
              <a:rPr lang="en-US" altLang="zh-CN" sz="1800" dirty="0" smtClean="0">
                <a:latin typeface="Calibri" charset="0"/>
                <a:ea typeface="Calibri" charset="0"/>
                <a:cs typeface="Calibri" charset="0"/>
              </a:rPr>
              <a:t>with</a:t>
            </a:r>
            <a:r>
              <a:rPr lang="zh-CN" altLang="en-US" sz="1800" dirty="0" smtClean="0">
                <a:latin typeface="Calibri" charset="0"/>
                <a:ea typeface="Calibri" charset="0"/>
                <a:cs typeface="Calibri" charset="0"/>
              </a:rPr>
              <a:t> </a:t>
            </a:r>
            <a:r>
              <a:rPr lang="en-US" altLang="zh-CN" sz="1800" dirty="0" err="1" smtClean="0">
                <a:latin typeface="Calibri" charset="0"/>
                <a:ea typeface="Calibri" charset="0"/>
                <a:cs typeface="Calibri" charset="0"/>
              </a:rPr>
              <a:t>z_score</a:t>
            </a:r>
            <a:r>
              <a:rPr lang="en-US" altLang="zh-CN" sz="1800" dirty="0" smtClean="0">
                <a:latin typeface="Calibri" charset="0"/>
                <a:ea typeface="Calibri" charset="0"/>
                <a:cs typeface="Calibri" charset="0"/>
              </a:rPr>
              <a:t>.</a:t>
            </a:r>
            <a:r>
              <a:rPr lang="zh-CN" altLang="en-US" sz="1800" dirty="0" smtClean="0">
                <a:latin typeface="Calibri" charset="0"/>
                <a:ea typeface="Calibri" charset="0"/>
                <a:cs typeface="Calibri" charset="0"/>
              </a:rPr>
              <a:t> </a:t>
            </a:r>
            <a:r>
              <a:rPr lang="en-US" altLang="zh-CN" sz="1800" dirty="0" smtClean="0">
                <a:latin typeface="Calibri" charset="0"/>
                <a:ea typeface="Calibri" charset="0"/>
                <a:cs typeface="Calibri" charset="0"/>
              </a:rPr>
              <a:t>And</a:t>
            </a:r>
            <a:r>
              <a:rPr lang="zh-CN" altLang="en-US" sz="1800" dirty="0" smtClean="0">
                <a:latin typeface="Calibri" charset="0"/>
                <a:ea typeface="Calibri" charset="0"/>
                <a:cs typeface="Calibri" charset="0"/>
              </a:rPr>
              <a:t> </a:t>
            </a:r>
            <a:r>
              <a:rPr lang="en-US" altLang="zh-CN" sz="1800" dirty="0" smtClean="0">
                <a:latin typeface="Calibri" charset="0"/>
                <a:ea typeface="Calibri" charset="0"/>
                <a:cs typeface="Calibri" charset="0"/>
              </a:rPr>
              <a:t>adjusted</a:t>
            </a:r>
            <a:r>
              <a:rPr lang="zh-CN" altLang="en-US" sz="1800" dirty="0" smtClean="0">
                <a:latin typeface="Calibri" charset="0"/>
                <a:ea typeface="Calibri" charset="0"/>
                <a:cs typeface="Calibri" charset="0"/>
              </a:rPr>
              <a:t> </a:t>
            </a:r>
            <a:r>
              <a:rPr lang="en-US" altLang="zh-CN" sz="1800" dirty="0" smtClean="0">
                <a:latin typeface="Calibri" charset="0"/>
                <a:ea typeface="Calibri" charset="0"/>
                <a:cs typeface="Calibri" charset="0"/>
              </a:rPr>
              <a:t>with</a:t>
            </a:r>
            <a:r>
              <a:rPr lang="zh-CN" altLang="en-US" sz="1800" dirty="0" smtClean="0">
                <a:latin typeface="Calibri" charset="0"/>
                <a:ea typeface="Calibri" charset="0"/>
                <a:cs typeface="Calibri" charset="0"/>
              </a:rPr>
              <a:t> </a:t>
            </a:r>
            <a:r>
              <a:rPr lang="en-US" altLang="zh-CN" sz="1800" dirty="0" smtClean="0">
                <a:latin typeface="Calibri" charset="0"/>
                <a:ea typeface="Calibri" charset="0"/>
                <a:cs typeface="Calibri" charset="0"/>
              </a:rPr>
              <a:t>the</a:t>
            </a:r>
            <a:r>
              <a:rPr lang="zh-CN" altLang="en-US" sz="1800" dirty="0" smtClean="0">
                <a:latin typeface="Calibri" charset="0"/>
                <a:ea typeface="Calibri" charset="0"/>
                <a:cs typeface="Calibri" charset="0"/>
              </a:rPr>
              <a:t> </a:t>
            </a:r>
            <a:r>
              <a:rPr lang="en-US" altLang="zh-CN" sz="1800" dirty="0" smtClean="0">
                <a:latin typeface="Calibri" charset="0"/>
                <a:ea typeface="Calibri" charset="0"/>
                <a:cs typeface="Calibri" charset="0"/>
              </a:rPr>
              <a:t>WT</a:t>
            </a:r>
            <a:r>
              <a:rPr lang="zh-CN" altLang="en-US" sz="1800" dirty="0" smtClean="0">
                <a:latin typeface="Calibri" charset="0"/>
                <a:ea typeface="Calibri" charset="0"/>
                <a:cs typeface="Calibri" charset="0"/>
              </a:rPr>
              <a:t> </a:t>
            </a:r>
            <a:r>
              <a:rPr lang="en-US" altLang="zh-CN" sz="1800" dirty="0" smtClean="0">
                <a:latin typeface="Calibri" charset="0"/>
                <a:ea typeface="Calibri" charset="0"/>
                <a:cs typeface="Calibri" charset="0"/>
              </a:rPr>
              <a:t>abundance.</a:t>
            </a:r>
            <a:r>
              <a:rPr lang="zh-CN" altLang="en-US" sz="1800" dirty="0" smtClean="0">
                <a:latin typeface="Calibri" charset="0"/>
                <a:ea typeface="Calibri" charset="0"/>
                <a:cs typeface="Calibri" charset="0"/>
              </a:rPr>
              <a:t> </a:t>
            </a:r>
            <a:r>
              <a:rPr lang="en-US" altLang="zh-CN" sz="1800" dirty="0" smtClean="0">
                <a:latin typeface="Calibri" charset="0"/>
                <a:ea typeface="Calibri" charset="0"/>
                <a:cs typeface="Calibri" charset="0"/>
              </a:rPr>
              <a:t>The</a:t>
            </a:r>
            <a:r>
              <a:rPr lang="zh-CN" altLang="en-US" sz="1800" dirty="0" smtClean="0">
                <a:latin typeface="Calibri" charset="0"/>
                <a:ea typeface="Calibri" charset="0"/>
                <a:cs typeface="Calibri" charset="0"/>
              </a:rPr>
              <a:t> </a:t>
            </a:r>
            <a:r>
              <a:rPr lang="en-US" altLang="zh-CN" sz="1800" dirty="0" smtClean="0">
                <a:latin typeface="Calibri" charset="0"/>
                <a:ea typeface="Calibri" charset="0"/>
                <a:cs typeface="Calibri" charset="0"/>
              </a:rPr>
              <a:t>substructures</a:t>
            </a:r>
            <a:r>
              <a:rPr lang="zh-CN" altLang="en-US" sz="1800" dirty="0" smtClean="0">
                <a:latin typeface="Calibri" charset="0"/>
                <a:ea typeface="Calibri" charset="0"/>
                <a:cs typeface="Calibri" charset="0"/>
              </a:rPr>
              <a:t> </a:t>
            </a:r>
            <a:r>
              <a:rPr lang="en-US" altLang="zh-CN" sz="1800" dirty="0" smtClean="0">
                <a:latin typeface="Calibri" charset="0"/>
                <a:ea typeface="Calibri" charset="0"/>
                <a:cs typeface="Calibri" charset="0"/>
              </a:rPr>
              <a:t>from</a:t>
            </a:r>
            <a:r>
              <a:rPr lang="zh-CN" altLang="en-US" sz="1800" dirty="0" smtClean="0">
                <a:latin typeface="Calibri" charset="0"/>
                <a:ea typeface="Calibri" charset="0"/>
                <a:cs typeface="Calibri" charset="0"/>
              </a:rPr>
              <a:t> </a:t>
            </a:r>
            <a:r>
              <a:rPr lang="en-US" altLang="zh-CN" sz="1800" dirty="0" smtClean="0">
                <a:latin typeface="Calibri" charset="0"/>
                <a:ea typeface="Calibri" charset="0"/>
                <a:cs typeface="Calibri" charset="0"/>
              </a:rPr>
              <a:t>left</a:t>
            </a:r>
            <a:r>
              <a:rPr lang="zh-CN" altLang="en-US" sz="1800" dirty="0" smtClean="0">
                <a:latin typeface="Calibri" charset="0"/>
                <a:ea typeface="Calibri" charset="0"/>
                <a:cs typeface="Calibri" charset="0"/>
              </a:rPr>
              <a:t> </a:t>
            </a:r>
            <a:r>
              <a:rPr lang="en-US" altLang="zh-CN" sz="1800" dirty="0" smtClean="0">
                <a:latin typeface="Calibri" charset="0"/>
                <a:ea typeface="Calibri" charset="0"/>
                <a:cs typeface="Calibri" charset="0"/>
              </a:rPr>
              <a:t>to</a:t>
            </a:r>
            <a:r>
              <a:rPr lang="zh-CN" altLang="en-US" sz="1800" dirty="0" smtClean="0">
                <a:latin typeface="Calibri" charset="0"/>
                <a:ea typeface="Calibri" charset="0"/>
                <a:cs typeface="Calibri" charset="0"/>
              </a:rPr>
              <a:t> </a:t>
            </a:r>
            <a:r>
              <a:rPr lang="en-US" altLang="zh-CN" sz="1800" dirty="0" smtClean="0">
                <a:latin typeface="Calibri" charset="0"/>
                <a:ea typeface="Calibri" charset="0"/>
                <a:cs typeface="Calibri" charset="0"/>
              </a:rPr>
              <a:t>right</a:t>
            </a:r>
            <a:r>
              <a:rPr lang="zh-CN" altLang="en-US" sz="1800" dirty="0" smtClean="0">
                <a:latin typeface="Calibri" charset="0"/>
                <a:ea typeface="Calibri" charset="0"/>
                <a:cs typeface="Calibri" charset="0"/>
              </a:rPr>
              <a:t> </a:t>
            </a:r>
            <a:r>
              <a:rPr lang="en-US" altLang="zh-CN" sz="1800" dirty="0" smtClean="0">
                <a:latin typeface="Calibri" charset="0"/>
                <a:ea typeface="Calibri" charset="0"/>
                <a:cs typeface="Calibri" charset="0"/>
              </a:rPr>
              <a:t>are</a:t>
            </a:r>
            <a:r>
              <a:rPr lang="zh-CN" altLang="en-US" sz="1800" dirty="0" smtClean="0">
                <a:latin typeface="Calibri" charset="0"/>
                <a:ea typeface="Calibri" charset="0"/>
                <a:cs typeface="Calibri" charset="0"/>
              </a:rPr>
              <a:t> </a:t>
            </a:r>
            <a:r>
              <a:rPr lang="en-US" altLang="zh-CN" sz="1800" dirty="0" smtClean="0">
                <a:latin typeface="Calibri" charset="0"/>
                <a:ea typeface="Calibri" charset="0"/>
                <a:cs typeface="Calibri" charset="0"/>
              </a:rPr>
              <a:t>becoming</a:t>
            </a:r>
            <a:r>
              <a:rPr lang="zh-CN" altLang="en-US" sz="1800" dirty="0" smtClean="0">
                <a:latin typeface="Calibri" charset="0"/>
                <a:ea typeface="Calibri" charset="0"/>
                <a:cs typeface="Calibri" charset="0"/>
              </a:rPr>
              <a:t> </a:t>
            </a:r>
            <a:r>
              <a:rPr lang="en-US" altLang="zh-CN" sz="1800" dirty="0" smtClean="0">
                <a:latin typeface="Calibri" charset="0"/>
                <a:ea typeface="Calibri" charset="0"/>
                <a:cs typeface="Calibri" charset="0"/>
              </a:rPr>
              <a:t>more</a:t>
            </a:r>
            <a:r>
              <a:rPr lang="zh-CN" altLang="en-US" sz="1800" dirty="0" smtClean="0">
                <a:latin typeface="Calibri" charset="0"/>
                <a:ea typeface="Calibri" charset="0"/>
                <a:cs typeface="Calibri" charset="0"/>
              </a:rPr>
              <a:t> </a:t>
            </a:r>
            <a:r>
              <a:rPr lang="en-US" altLang="zh-CN" sz="1800" dirty="0" smtClean="0">
                <a:latin typeface="Calibri" charset="0"/>
                <a:ea typeface="Calibri" charset="0"/>
                <a:cs typeface="Calibri" charset="0"/>
              </a:rPr>
              <a:t>complicate.</a:t>
            </a:r>
            <a:r>
              <a:rPr lang="zh-CN" altLang="en-US" sz="1800" dirty="0" smtClean="0">
                <a:latin typeface="Calibri" charset="0"/>
                <a:ea typeface="Calibri" charset="0"/>
                <a:cs typeface="Calibri" charset="0"/>
              </a:rPr>
              <a:t> </a:t>
            </a:r>
            <a:r>
              <a:rPr lang="en-US" altLang="zh-CN" sz="1800" dirty="0" smtClean="0">
                <a:latin typeface="Calibri" charset="0"/>
                <a:ea typeface="Calibri" charset="0"/>
                <a:cs typeface="Calibri" charset="0"/>
              </a:rPr>
              <a:t>It</a:t>
            </a:r>
            <a:r>
              <a:rPr lang="zh-CN" altLang="en-US" sz="1800" dirty="0" smtClean="0">
                <a:latin typeface="Calibri" charset="0"/>
                <a:ea typeface="Calibri" charset="0"/>
                <a:cs typeface="Calibri" charset="0"/>
              </a:rPr>
              <a:t> </a:t>
            </a:r>
            <a:r>
              <a:rPr lang="en-US" altLang="zh-CN" sz="1800" dirty="0" smtClean="0">
                <a:latin typeface="Calibri" charset="0"/>
                <a:ea typeface="Calibri" charset="0"/>
                <a:cs typeface="Calibri" charset="0"/>
              </a:rPr>
              <a:t>shows</a:t>
            </a:r>
            <a:r>
              <a:rPr lang="zh-CN" altLang="en-US" sz="1800" dirty="0" smtClean="0">
                <a:latin typeface="Calibri" charset="0"/>
                <a:ea typeface="Calibri" charset="0"/>
                <a:cs typeface="Calibri" charset="0"/>
              </a:rPr>
              <a:t> </a:t>
            </a:r>
            <a:r>
              <a:rPr lang="en-US" altLang="zh-CN" sz="1800" dirty="0" smtClean="0">
                <a:latin typeface="Calibri" charset="0"/>
                <a:ea typeface="Calibri" charset="0"/>
                <a:cs typeface="Calibri" charset="0"/>
              </a:rPr>
              <a:t>the</a:t>
            </a:r>
            <a:r>
              <a:rPr lang="zh-CN" altLang="en-US" sz="1800" dirty="0" smtClean="0">
                <a:latin typeface="Calibri" charset="0"/>
                <a:ea typeface="Calibri" charset="0"/>
                <a:cs typeface="Calibri" charset="0"/>
              </a:rPr>
              <a:t> </a:t>
            </a:r>
            <a:r>
              <a:rPr lang="en-US" altLang="zh-CN" sz="1800" dirty="0" smtClean="0">
                <a:latin typeface="Calibri" charset="0"/>
                <a:ea typeface="Calibri" charset="0"/>
                <a:cs typeface="Calibri" charset="0"/>
              </a:rPr>
              <a:t>decreasing</a:t>
            </a:r>
            <a:r>
              <a:rPr lang="zh-CN" altLang="en-US" sz="1800" dirty="0" smtClean="0">
                <a:latin typeface="Calibri" charset="0"/>
                <a:ea typeface="Calibri" charset="0"/>
                <a:cs typeface="Calibri" charset="0"/>
              </a:rPr>
              <a:t> </a:t>
            </a:r>
            <a:r>
              <a:rPr lang="en-US" altLang="zh-CN" sz="1800" dirty="0" smtClean="0">
                <a:latin typeface="Calibri" charset="0"/>
                <a:ea typeface="Calibri" charset="0"/>
                <a:cs typeface="Calibri" charset="0"/>
              </a:rPr>
              <a:t>of</a:t>
            </a:r>
            <a:r>
              <a:rPr lang="zh-CN" altLang="en-US" sz="1800" dirty="0" smtClean="0">
                <a:latin typeface="Calibri" charset="0"/>
                <a:ea typeface="Calibri" charset="0"/>
                <a:cs typeface="Calibri" charset="0"/>
              </a:rPr>
              <a:t> </a:t>
            </a:r>
            <a:r>
              <a:rPr lang="en-US" altLang="zh-CN" sz="1800" dirty="0" smtClean="0">
                <a:latin typeface="Calibri" charset="0"/>
                <a:ea typeface="Calibri" charset="0"/>
                <a:cs typeface="Calibri" charset="0"/>
              </a:rPr>
              <a:t>the</a:t>
            </a:r>
            <a:r>
              <a:rPr lang="zh-CN" altLang="en-US" sz="1800" dirty="0" smtClean="0">
                <a:latin typeface="Calibri" charset="0"/>
                <a:ea typeface="Calibri" charset="0"/>
                <a:cs typeface="Calibri" charset="0"/>
              </a:rPr>
              <a:t> </a:t>
            </a:r>
            <a:r>
              <a:rPr lang="en-US" altLang="zh-CN" sz="1800" dirty="0" smtClean="0">
                <a:latin typeface="Calibri" charset="0"/>
                <a:ea typeface="Calibri" charset="0"/>
                <a:cs typeface="Calibri" charset="0"/>
              </a:rPr>
              <a:t>complex</a:t>
            </a:r>
            <a:r>
              <a:rPr lang="zh-CN" altLang="en-US" sz="1800" dirty="0" smtClean="0">
                <a:latin typeface="Calibri" charset="0"/>
                <a:ea typeface="Calibri" charset="0"/>
                <a:cs typeface="Calibri" charset="0"/>
              </a:rPr>
              <a:t> </a:t>
            </a:r>
            <a:r>
              <a:rPr lang="en-US" altLang="zh-CN" sz="1800" dirty="0" smtClean="0">
                <a:latin typeface="Calibri" charset="0"/>
                <a:ea typeface="Calibri" charset="0"/>
                <a:cs typeface="Calibri" charset="0"/>
              </a:rPr>
              <a:t>glycan</a:t>
            </a:r>
            <a:r>
              <a:rPr lang="zh-CN" altLang="en-US" sz="1800" dirty="0" smtClean="0">
                <a:latin typeface="Calibri" charset="0"/>
                <a:ea typeface="Calibri" charset="0"/>
                <a:cs typeface="Calibri" charset="0"/>
              </a:rPr>
              <a:t> </a:t>
            </a:r>
            <a:r>
              <a:rPr lang="en-US" altLang="zh-CN" sz="1800" dirty="0" smtClean="0">
                <a:latin typeface="Calibri" charset="0"/>
                <a:ea typeface="Calibri" charset="0"/>
                <a:cs typeface="Calibri" charset="0"/>
              </a:rPr>
              <a:t>structure</a:t>
            </a:r>
            <a:r>
              <a:rPr lang="zh-CN" altLang="en-US" sz="1800" dirty="0" smtClean="0">
                <a:latin typeface="Calibri" charset="0"/>
                <a:ea typeface="Calibri" charset="0"/>
                <a:cs typeface="Calibri" charset="0"/>
              </a:rPr>
              <a:t> </a:t>
            </a:r>
            <a:r>
              <a:rPr lang="en-US" altLang="zh-CN" sz="1800" dirty="0" smtClean="0">
                <a:latin typeface="Calibri" charset="0"/>
                <a:ea typeface="Calibri" charset="0"/>
                <a:cs typeface="Calibri" charset="0"/>
              </a:rPr>
              <a:t>when</a:t>
            </a:r>
            <a:r>
              <a:rPr lang="zh-CN" altLang="en-US" sz="1800" dirty="0" smtClean="0">
                <a:latin typeface="Calibri" charset="0"/>
                <a:ea typeface="Calibri" charset="0"/>
                <a:cs typeface="Calibri" charset="0"/>
              </a:rPr>
              <a:t> </a:t>
            </a:r>
            <a:r>
              <a:rPr lang="en-US" altLang="zh-CN" sz="1800" dirty="0" smtClean="0">
                <a:latin typeface="Calibri" charset="0"/>
                <a:ea typeface="Calibri" charset="0"/>
                <a:cs typeface="Calibri" charset="0"/>
              </a:rPr>
              <a:t>the</a:t>
            </a:r>
            <a:r>
              <a:rPr lang="zh-CN" altLang="en-US" sz="1800" dirty="0" smtClean="0">
                <a:latin typeface="Calibri" charset="0"/>
                <a:ea typeface="Calibri" charset="0"/>
                <a:cs typeface="Calibri" charset="0"/>
              </a:rPr>
              <a:t> </a:t>
            </a:r>
            <a:r>
              <a:rPr lang="en-US" altLang="zh-CN" sz="1800" dirty="0" smtClean="0">
                <a:latin typeface="Calibri" charset="0"/>
                <a:ea typeface="Calibri" charset="0"/>
                <a:cs typeface="Calibri" charset="0"/>
              </a:rPr>
              <a:t>knockout</a:t>
            </a:r>
            <a:r>
              <a:rPr lang="zh-CN" altLang="en-US" sz="1800" dirty="0" smtClean="0">
                <a:latin typeface="Calibri" charset="0"/>
                <a:ea typeface="Calibri" charset="0"/>
                <a:cs typeface="Calibri" charset="0"/>
              </a:rPr>
              <a:t> </a:t>
            </a:r>
            <a:r>
              <a:rPr lang="en-US" altLang="zh-CN" sz="1800" dirty="0" smtClean="0">
                <a:latin typeface="Calibri" charset="0"/>
                <a:ea typeface="Calibri" charset="0"/>
                <a:cs typeface="Calibri" charset="0"/>
              </a:rPr>
              <a:t>becomes</a:t>
            </a:r>
            <a:r>
              <a:rPr lang="zh-CN" altLang="en-US" sz="1800" dirty="0" smtClean="0">
                <a:latin typeface="Calibri" charset="0"/>
                <a:ea typeface="Calibri" charset="0"/>
                <a:cs typeface="Calibri" charset="0"/>
              </a:rPr>
              <a:t> </a:t>
            </a:r>
            <a:r>
              <a:rPr lang="en-US" altLang="zh-CN" sz="1800" dirty="0" smtClean="0">
                <a:latin typeface="Calibri" charset="0"/>
                <a:ea typeface="Calibri" charset="0"/>
                <a:cs typeface="Calibri" charset="0"/>
              </a:rPr>
              <a:t>more</a:t>
            </a:r>
            <a:r>
              <a:rPr lang="zh-CN" altLang="en-US" sz="1800" dirty="0" smtClean="0">
                <a:latin typeface="Calibri" charset="0"/>
                <a:ea typeface="Calibri" charset="0"/>
                <a:cs typeface="Calibri" charset="0"/>
              </a:rPr>
              <a:t> </a:t>
            </a:r>
            <a:r>
              <a:rPr lang="en-US" altLang="zh-CN" sz="1800" dirty="0" smtClean="0">
                <a:latin typeface="Calibri" charset="0"/>
                <a:ea typeface="Calibri" charset="0"/>
                <a:cs typeface="Calibri" charset="0"/>
              </a:rPr>
              <a:t>complicate.</a:t>
            </a:r>
            <a:r>
              <a:rPr lang="zh-CN" altLang="en-US" sz="1800" dirty="0" smtClean="0">
                <a:latin typeface="Calibri" charset="0"/>
                <a:ea typeface="Calibri" charset="0"/>
                <a:cs typeface="Calibri" charset="0"/>
              </a:rPr>
              <a:t> </a:t>
            </a:r>
            <a:r>
              <a:rPr lang="en-US" altLang="zh-CN" sz="1800" dirty="0" smtClean="0">
                <a:latin typeface="Calibri" charset="0"/>
                <a:ea typeface="Calibri" charset="0"/>
                <a:cs typeface="Calibri" charset="0"/>
              </a:rPr>
              <a:t>Several</a:t>
            </a:r>
            <a:r>
              <a:rPr lang="zh-CN" altLang="en-US" sz="1800" dirty="0" smtClean="0">
                <a:latin typeface="Calibri" charset="0"/>
                <a:ea typeface="Calibri" charset="0"/>
                <a:cs typeface="Calibri" charset="0"/>
              </a:rPr>
              <a:t> </a:t>
            </a:r>
            <a:r>
              <a:rPr lang="en-US" altLang="zh-CN" sz="1800" dirty="0" smtClean="0">
                <a:latin typeface="Calibri" charset="0"/>
                <a:ea typeface="Calibri" charset="0"/>
                <a:cs typeface="Calibri" charset="0"/>
              </a:rPr>
              <a:t>substructure</a:t>
            </a:r>
            <a:r>
              <a:rPr lang="zh-CN" altLang="en-US" sz="1800" dirty="0" smtClean="0">
                <a:latin typeface="Calibri" charset="0"/>
                <a:ea typeface="Calibri" charset="0"/>
                <a:cs typeface="Calibri" charset="0"/>
              </a:rPr>
              <a:t> </a:t>
            </a:r>
            <a:r>
              <a:rPr lang="en-US" altLang="zh-CN" sz="1800" dirty="0" smtClean="0">
                <a:latin typeface="Calibri" charset="0"/>
                <a:ea typeface="Calibri" charset="0"/>
                <a:cs typeface="Calibri" charset="0"/>
              </a:rPr>
              <a:t>in</a:t>
            </a:r>
            <a:r>
              <a:rPr lang="zh-CN" altLang="en-US" sz="1800" dirty="0" smtClean="0">
                <a:latin typeface="Calibri" charset="0"/>
                <a:ea typeface="Calibri" charset="0"/>
                <a:cs typeface="Calibri" charset="0"/>
              </a:rPr>
              <a:t> </a:t>
            </a:r>
            <a:r>
              <a:rPr lang="en-US" altLang="zh-CN" sz="1800" dirty="0" smtClean="0">
                <a:latin typeface="Calibri" charset="0"/>
                <a:ea typeface="Calibri" charset="0"/>
                <a:cs typeface="Calibri" charset="0"/>
              </a:rPr>
              <a:t>deep</a:t>
            </a:r>
            <a:r>
              <a:rPr lang="zh-CN" altLang="en-US" sz="1800" dirty="0" smtClean="0">
                <a:latin typeface="Calibri" charset="0"/>
                <a:ea typeface="Calibri" charset="0"/>
                <a:cs typeface="Calibri" charset="0"/>
              </a:rPr>
              <a:t> </a:t>
            </a:r>
            <a:r>
              <a:rPr lang="en-US" altLang="zh-CN" sz="1800" dirty="0" smtClean="0">
                <a:latin typeface="Calibri" charset="0"/>
                <a:ea typeface="Calibri" charset="0"/>
                <a:cs typeface="Calibri" charset="0"/>
              </a:rPr>
              <a:t>red</a:t>
            </a:r>
            <a:r>
              <a:rPr lang="zh-CN" altLang="en-US" sz="1800" dirty="0" smtClean="0">
                <a:latin typeface="Calibri" charset="0"/>
                <a:ea typeface="Calibri" charset="0"/>
                <a:cs typeface="Calibri" charset="0"/>
              </a:rPr>
              <a:t> </a:t>
            </a:r>
            <a:r>
              <a:rPr lang="en-US" altLang="zh-CN" sz="1800" dirty="0" smtClean="0">
                <a:latin typeface="Calibri" charset="0"/>
                <a:ea typeface="Calibri" charset="0"/>
                <a:cs typeface="Calibri" charset="0"/>
              </a:rPr>
              <a:t>means</a:t>
            </a:r>
            <a:r>
              <a:rPr lang="zh-CN" altLang="en-US" sz="1800" dirty="0" smtClean="0">
                <a:latin typeface="Calibri" charset="0"/>
                <a:ea typeface="Calibri" charset="0"/>
                <a:cs typeface="Calibri" charset="0"/>
              </a:rPr>
              <a:t> </a:t>
            </a:r>
            <a:r>
              <a:rPr lang="en-US" altLang="zh-CN" sz="1800" dirty="0" smtClean="0">
                <a:latin typeface="Calibri" charset="0"/>
                <a:ea typeface="Calibri" charset="0"/>
                <a:cs typeface="Calibri" charset="0"/>
              </a:rPr>
              <a:t>the</a:t>
            </a:r>
            <a:r>
              <a:rPr lang="zh-CN" altLang="en-US" sz="1800" dirty="0" smtClean="0">
                <a:latin typeface="Calibri" charset="0"/>
                <a:ea typeface="Calibri" charset="0"/>
                <a:cs typeface="Calibri" charset="0"/>
              </a:rPr>
              <a:t> </a:t>
            </a:r>
            <a:r>
              <a:rPr lang="en-US" altLang="zh-CN" sz="1800" dirty="0" smtClean="0">
                <a:latin typeface="Calibri" charset="0"/>
                <a:ea typeface="Calibri" charset="0"/>
                <a:cs typeface="Calibri" charset="0"/>
              </a:rPr>
              <a:t>significantly</a:t>
            </a:r>
            <a:r>
              <a:rPr lang="zh-CN" altLang="en-US" sz="1800" dirty="0" smtClean="0">
                <a:latin typeface="Calibri" charset="0"/>
                <a:ea typeface="Calibri" charset="0"/>
                <a:cs typeface="Calibri" charset="0"/>
              </a:rPr>
              <a:t> </a:t>
            </a:r>
            <a:r>
              <a:rPr lang="en-US" altLang="zh-CN" sz="1800" dirty="0" smtClean="0">
                <a:latin typeface="Calibri" charset="0"/>
                <a:ea typeface="Calibri" charset="0"/>
                <a:cs typeface="Calibri" charset="0"/>
              </a:rPr>
              <a:t>increase</a:t>
            </a:r>
            <a:r>
              <a:rPr lang="zh-CN" altLang="en-US" sz="1800" dirty="0" smtClean="0">
                <a:latin typeface="Calibri" charset="0"/>
                <a:ea typeface="Calibri" charset="0"/>
                <a:cs typeface="Calibri" charset="0"/>
              </a:rPr>
              <a:t> </a:t>
            </a:r>
            <a:r>
              <a:rPr lang="en-US" altLang="zh-CN" sz="1800" dirty="0" smtClean="0">
                <a:latin typeface="Calibri" charset="0"/>
                <a:ea typeface="Calibri" charset="0"/>
                <a:cs typeface="Calibri" charset="0"/>
              </a:rPr>
              <a:t>compare</a:t>
            </a:r>
            <a:r>
              <a:rPr lang="zh-CN" altLang="en-US" sz="1800" dirty="0" smtClean="0">
                <a:latin typeface="Calibri" charset="0"/>
                <a:ea typeface="Calibri" charset="0"/>
                <a:cs typeface="Calibri" charset="0"/>
              </a:rPr>
              <a:t> </a:t>
            </a:r>
            <a:r>
              <a:rPr lang="en-US" altLang="zh-CN" sz="1800" dirty="0" smtClean="0">
                <a:latin typeface="Calibri" charset="0"/>
                <a:ea typeface="Calibri" charset="0"/>
                <a:cs typeface="Calibri" charset="0"/>
              </a:rPr>
              <a:t>with</a:t>
            </a:r>
            <a:r>
              <a:rPr lang="zh-CN" altLang="en-US" sz="1800" dirty="0" smtClean="0">
                <a:latin typeface="Calibri" charset="0"/>
                <a:ea typeface="Calibri" charset="0"/>
                <a:cs typeface="Calibri" charset="0"/>
              </a:rPr>
              <a:t> </a:t>
            </a:r>
            <a:r>
              <a:rPr lang="en-US" altLang="zh-CN" sz="1800" dirty="0" smtClean="0">
                <a:latin typeface="Calibri" charset="0"/>
                <a:ea typeface="Calibri" charset="0"/>
                <a:cs typeface="Calibri" charset="0"/>
              </a:rPr>
              <a:t>other</a:t>
            </a:r>
            <a:r>
              <a:rPr lang="zh-CN" altLang="en-US" sz="1800" dirty="0" smtClean="0">
                <a:latin typeface="Calibri" charset="0"/>
                <a:ea typeface="Calibri" charset="0"/>
                <a:cs typeface="Calibri" charset="0"/>
              </a:rPr>
              <a:t> </a:t>
            </a:r>
            <a:r>
              <a:rPr lang="en-US" altLang="zh-CN" sz="1800" dirty="0" err="1" smtClean="0">
                <a:latin typeface="Calibri" charset="0"/>
                <a:ea typeface="Calibri" charset="0"/>
                <a:cs typeface="Calibri" charset="0"/>
              </a:rPr>
              <a:t>glcoprofiles</a:t>
            </a:r>
            <a:r>
              <a:rPr lang="zh-CN" altLang="en-US" sz="1800" dirty="0" smtClean="0">
                <a:latin typeface="Calibri" charset="0"/>
                <a:ea typeface="Calibri" charset="0"/>
                <a:cs typeface="Calibri" charset="0"/>
              </a:rPr>
              <a:t> </a:t>
            </a:r>
            <a:r>
              <a:rPr lang="en-US" altLang="zh-CN" sz="1800" dirty="0" smtClean="0">
                <a:latin typeface="Calibri" charset="0"/>
                <a:ea typeface="Calibri" charset="0"/>
                <a:cs typeface="Calibri" charset="0"/>
              </a:rPr>
              <a:t>and</a:t>
            </a:r>
            <a:r>
              <a:rPr lang="zh-CN" altLang="en-US" sz="1800" dirty="0" smtClean="0">
                <a:latin typeface="Calibri" charset="0"/>
                <a:ea typeface="Calibri" charset="0"/>
                <a:cs typeface="Calibri" charset="0"/>
              </a:rPr>
              <a:t> </a:t>
            </a:r>
            <a:r>
              <a:rPr lang="en-US" altLang="zh-CN" sz="1800" dirty="0" smtClean="0">
                <a:latin typeface="Calibri" charset="0"/>
                <a:ea typeface="Calibri" charset="0"/>
                <a:cs typeface="Calibri" charset="0"/>
              </a:rPr>
              <a:t>several</a:t>
            </a:r>
            <a:r>
              <a:rPr lang="zh-CN" altLang="en-US" sz="1800" dirty="0" smtClean="0">
                <a:latin typeface="Calibri" charset="0"/>
                <a:ea typeface="Calibri" charset="0"/>
                <a:cs typeface="Calibri" charset="0"/>
              </a:rPr>
              <a:t> </a:t>
            </a:r>
            <a:r>
              <a:rPr lang="en-US" altLang="zh-CN" sz="1800" dirty="0" smtClean="0">
                <a:latin typeface="Calibri" charset="0"/>
                <a:ea typeface="Calibri" charset="0"/>
                <a:cs typeface="Calibri" charset="0"/>
              </a:rPr>
              <a:t>of</a:t>
            </a:r>
            <a:r>
              <a:rPr lang="zh-CN" altLang="en-US" sz="1800" dirty="0" smtClean="0">
                <a:latin typeface="Calibri" charset="0"/>
                <a:ea typeface="Calibri" charset="0"/>
                <a:cs typeface="Calibri" charset="0"/>
              </a:rPr>
              <a:t> </a:t>
            </a:r>
            <a:r>
              <a:rPr lang="en-US" altLang="zh-CN" sz="1800" dirty="0" smtClean="0">
                <a:latin typeface="Calibri" charset="0"/>
                <a:ea typeface="Calibri" charset="0"/>
                <a:cs typeface="Calibri" charset="0"/>
              </a:rPr>
              <a:t>them</a:t>
            </a:r>
            <a:r>
              <a:rPr lang="zh-CN" altLang="en-US" sz="1800" dirty="0" smtClean="0">
                <a:latin typeface="Calibri" charset="0"/>
                <a:ea typeface="Calibri" charset="0"/>
                <a:cs typeface="Calibri" charset="0"/>
              </a:rPr>
              <a:t> </a:t>
            </a:r>
            <a:r>
              <a:rPr lang="en-US" altLang="zh-CN" sz="1800" dirty="0" smtClean="0">
                <a:latin typeface="Calibri" charset="0"/>
                <a:ea typeface="Calibri" charset="0"/>
                <a:cs typeface="Calibri" charset="0"/>
              </a:rPr>
              <a:t>have</a:t>
            </a:r>
            <a:r>
              <a:rPr lang="zh-CN" altLang="en-US" sz="1800" dirty="0" smtClean="0">
                <a:latin typeface="Calibri" charset="0"/>
                <a:ea typeface="Calibri" charset="0"/>
                <a:cs typeface="Calibri" charset="0"/>
              </a:rPr>
              <a:t> </a:t>
            </a:r>
            <a:r>
              <a:rPr lang="en-US" altLang="zh-CN" sz="1800" dirty="0" smtClean="0">
                <a:latin typeface="Calibri" charset="0"/>
                <a:ea typeface="Calibri" charset="0"/>
                <a:cs typeface="Calibri" charset="0"/>
              </a:rPr>
              <a:t>not</a:t>
            </a:r>
            <a:r>
              <a:rPr lang="zh-CN" altLang="en-US" sz="1800" dirty="0" smtClean="0">
                <a:latin typeface="Calibri" charset="0"/>
                <a:ea typeface="Calibri" charset="0"/>
                <a:cs typeface="Calibri" charset="0"/>
              </a:rPr>
              <a:t> </a:t>
            </a:r>
            <a:r>
              <a:rPr lang="en-US" altLang="zh-CN" sz="1800" dirty="0" smtClean="0">
                <a:latin typeface="Calibri" charset="0"/>
                <a:ea typeface="Calibri" charset="0"/>
                <a:cs typeface="Calibri" charset="0"/>
              </a:rPr>
              <a:t>been</a:t>
            </a:r>
            <a:r>
              <a:rPr lang="zh-CN" altLang="en-US" sz="1800" dirty="0" smtClean="0">
                <a:latin typeface="Calibri" charset="0"/>
                <a:ea typeface="Calibri" charset="0"/>
                <a:cs typeface="Calibri" charset="0"/>
              </a:rPr>
              <a:t> </a:t>
            </a:r>
            <a:r>
              <a:rPr lang="en-US" altLang="zh-CN" sz="1800" dirty="0" smtClean="0">
                <a:latin typeface="Calibri" charset="0"/>
                <a:ea typeface="Calibri" charset="0"/>
                <a:cs typeface="Calibri" charset="0"/>
              </a:rPr>
              <a:t>noticed</a:t>
            </a:r>
            <a:r>
              <a:rPr lang="zh-CN" altLang="en-US" sz="1800" dirty="0" smtClean="0">
                <a:latin typeface="Calibri" charset="0"/>
                <a:ea typeface="Calibri" charset="0"/>
                <a:cs typeface="Calibri" charset="0"/>
              </a:rPr>
              <a:t> </a:t>
            </a:r>
            <a:r>
              <a:rPr lang="en-US" altLang="zh-CN" sz="1800" dirty="0" smtClean="0">
                <a:latin typeface="Calibri" charset="0"/>
                <a:ea typeface="Calibri" charset="0"/>
                <a:cs typeface="Calibri" charset="0"/>
              </a:rPr>
              <a:t>before.</a:t>
            </a:r>
          </a:p>
          <a:p>
            <a:endParaRPr lang="en-US" sz="1800" dirty="0">
              <a:latin typeface="Calibri" charset="0"/>
              <a:ea typeface="Calibri" charset="0"/>
              <a:cs typeface="Calibri" charset="0"/>
            </a:endParaRPr>
          </a:p>
        </p:txBody>
      </p:sp>
    </p:spTree>
    <p:extLst>
      <p:ext uri="{BB962C8B-B14F-4D97-AF65-F5344CB8AC3E}">
        <p14:creationId xmlns:p14="http://schemas.microsoft.com/office/powerpoint/2010/main" val="159371875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p:cNvSpPr txBox="1"/>
          <p:nvPr/>
        </p:nvSpPr>
        <p:spPr>
          <a:xfrm>
            <a:off x="416275" y="5821070"/>
            <a:ext cx="3166984" cy="834203"/>
          </a:xfrm>
          <a:prstGeom prst="rect">
            <a:avLst/>
          </a:prstGeom>
          <a:noFill/>
        </p:spPr>
        <p:txBody>
          <a:bodyPr wrap="square" rtlCol="0">
            <a:spAutoFit/>
          </a:bodyPr>
          <a:lstStyle/>
          <a:p>
            <a:r>
              <a:rPr lang="en-US" altLang="zh-CN" sz="964" dirty="0" smtClean="0"/>
              <a:t>The plot on the left side comes from the </a:t>
            </a:r>
            <a:r>
              <a:rPr lang="en-US" altLang="zh-CN" sz="964" b="1" dirty="0" smtClean="0"/>
              <a:t>Nature</a:t>
            </a:r>
            <a:r>
              <a:rPr lang="zh-CN" altLang="en-US" sz="964" b="1" dirty="0" smtClean="0"/>
              <a:t> </a:t>
            </a:r>
            <a:r>
              <a:rPr lang="en-US" altLang="zh-CN" sz="964" b="1" dirty="0" smtClean="0"/>
              <a:t>Communication</a:t>
            </a:r>
            <a:r>
              <a:rPr lang="zh-CN" altLang="en-US" sz="964" b="1" dirty="0" smtClean="0"/>
              <a:t> </a:t>
            </a:r>
            <a:r>
              <a:rPr lang="en-US" altLang="zh-CN" sz="964" dirty="0" smtClean="0"/>
              <a:t>paper, which shows the native mass spectrum profile for WT, KO mgat4A, KO mgat4B profile.</a:t>
            </a:r>
          </a:p>
          <a:p>
            <a:r>
              <a:rPr lang="en-US" sz="964" dirty="0" smtClean="0"/>
              <a:t>The plot on the right shows it can be transferred to motif vector.</a:t>
            </a:r>
            <a:endParaRPr lang="en-US" sz="964" dirty="0"/>
          </a:p>
        </p:txBody>
      </p:sp>
      <p:sp>
        <p:nvSpPr>
          <p:cNvPr id="22" name="Title 1"/>
          <p:cNvSpPr>
            <a:spLocks noGrp="1"/>
          </p:cNvSpPr>
          <p:nvPr>
            <p:ph type="title"/>
          </p:nvPr>
        </p:nvSpPr>
        <p:spPr>
          <a:xfrm>
            <a:off x="416275" y="271089"/>
            <a:ext cx="6696906" cy="699028"/>
          </a:xfrm>
        </p:spPr>
        <p:txBody>
          <a:bodyPr>
            <a:noAutofit/>
          </a:bodyPr>
          <a:lstStyle/>
          <a:p>
            <a:r>
              <a:rPr lang="en-US" altLang="zh-CN" sz="2400" dirty="0" smtClean="0"/>
              <a:t>Data</a:t>
            </a:r>
            <a:r>
              <a:rPr lang="zh-CN" altLang="en-US" sz="2400" dirty="0" smtClean="0"/>
              <a:t> </a:t>
            </a:r>
            <a:r>
              <a:rPr lang="en-US" altLang="zh-CN" sz="2400" dirty="0" smtClean="0"/>
              <a:t>1</a:t>
            </a:r>
            <a:r>
              <a:rPr lang="zh-CN" altLang="en-US" sz="2400" dirty="0" smtClean="0"/>
              <a:t> </a:t>
            </a:r>
            <a:r>
              <a:rPr lang="en-US" altLang="zh-CN" sz="2400" dirty="0" smtClean="0"/>
              <a:t>Part</a:t>
            </a:r>
            <a:r>
              <a:rPr lang="zh-CN" altLang="en-US" sz="2400" dirty="0" smtClean="0"/>
              <a:t> </a:t>
            </a:r>
            <a:r>
              <a:rPr lang="en-US" altLang="zh-CN" sz="2400" dirty="0" smtClean="0"/>
              <a:t>3</a:t>
            </a:r>
            <a:r>
              <a:rPr lang="zh-CN" altLang="en-US" sz="2400" dirty="0" smtClean="0"/>
              <a:t> </a:t>
            </a:r>
            <a:r>
              <a:rPr lang="en-US" altLang="zh-CN" sz="2400" dirty="0" smtClean="0"/>
              <a:t>Inferring</a:t>
            </a:r>
            <a:r>
              <a:rPr lang="zh-CN" altLang="en-US" sz="2400" dirty="0" smtClean="0"/>
              <a:t> </a:t>
            </a:r>
            <a:r>
              <a:rPr lang="en-US" altLang="zh-CN" sz="2400" dirty="0" smtClean="0"/>
              <a:t>the</a:t>
            </a:r>
            <a:r>
              <a:rPr lang="zh-CN" altLang="en-US" sz="2400" dirty="0" smtClean="0"/>
              <a:t> </a:t>
            </a:r>
            <a:r>
              <a:rPr lang="en-US" altLang="zh-CN" sz="2400" dirty="0" err="1" smtClean="0"/>
              <a:t>glycoprofile</a:t>
            </a:r>
            <a:r>
              <a:rPr lang="zh-CN" altLang="en-US" sz="2400" dirty="0" smtClean="0"/>
              <a:t> </a:t>
            </a:r>
            <a:r>
              <a:rPr lang="en-US" altLang="zh-CN" sz="2400" dirty="0" smtClean="0"/>
              <a:t>abundance</a:t>
            </a:r>
            <a:r>
              <a:rPr lang="zh-CN" altLang="en-US" sz="2400" dirty="0" smtClean="0"/>
              <a:t> </a:t>
            </a:r>
            <a:r>
              <a:rPr lang="en-US" altLang="zh-CN" sz="2400" dirty="0" smtClean="0"/>
              <a:t>vector</a:t>
            </a:r>
            <a:r>
              <a:rPr lang="zh-CN" altLang="en-US" sz="2400" dirty="0" smtClean="0"/>
              <a:t> </a:t>
            </a:r>
            <a:r>
              <a:rPr lang="en-US" altLang="zh-CN" sz="2400" dirty="0" smtClean="0"/>
              <a:t>from</a:t>
            </a:r>
            <a:r>
              <a:rPr lang="zh-CN" altLang="en-US" sz="2400" dirty="0" smtClean="0"/>
              <a:t> </a:t>
            </a:r>
            <a:r>
              <a:rPr lang="en-US" altLang="zh-CN" sz="2400" dirty="0" smtClean="0"/>
              <a:t>native</a:t>
            </a:r>
            <a:r>
              <a:rPr lang="zh-CN" altLang="en-US" sz="2400" dirty="0" smtClean="0"/>
              <a:t> </a:t>
            </a:r>
            <a:r>
              <a:rPr lang="en-US" altLang="zh-CN" sz="2400" dirty="0" smtClean="0"/>
              <a:t>mass</a:t>
            </a:r>
            <a:r>
              <a:rPr lang="zh-CN" altLang="en-US" sz="2400" dirty="0" smtClean="0"/>
              <a:t> </a:t>
            </a:r>
            <a:r>
              <a:rPr lang="en-US" altLang="zh-CN" sz="2400" dirty="0" smtClean="0"/>
              <a:t>spectrum</a:t>
            </a:r>
            <a:r>
              <a:rPr lang="zh-CN" altLang="en-US" sz="2400" dirty="0" smtClean="0"/>
              <a:t> </a:t>
            </a:r>
            <a:r>
              <a:rPr lang="en-US" altLang="zh-CN" sz="2400" dirty="0" smtClean="0"/>
              <a:t>(ongoing)</a:t>
            </a:r>
            <a:endParaRPr lang="en-US" sz="2400" dirty="0"/>
          </a:p>
        </p:txBody>
      </p:sp>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b="47884"/>
          <a:stretch/>
        </p:blipFill>
        <p:spPr>
          <a:xfrm>
            <a:off x="-201152" y="1332916"/>
            <a:ext cx="5868219" cy="4019486"/>
          </a:xfrm>
          <a:prstGeom prst="rect">
            <a:avLst/>
          </a:prstGeom>
        </p:spPr>
      </p:pic>
      <p:sp>
        <p:nvSpPr>
          <p:cNvPr id="26" name="Rounded Rectangle 25"/>
          <p:cNvSpPr/>
          <p:nvPr/>
        </p:nvSpPr>
        <p:spPr>
          <a:xfrm>
            <a:off x="5551398" y="1926037"/>
            <a:ext cx="3377594" cy="2964343"/>
          </a:xfrm>
          <a:prstGeom prst="roundRect">
            <a:avLst>
              <a:gd name="adj" fmla="val 8825"/>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588"/>
          </a:p>
        </p:txBody>
      </p:sp>
      <p:grpSp>
        <p:nvGrpSpPr>
          <p:cNvPr id="27" name="Group 26"/>
          <p:cNvGrpSpPr/>
          <p:nvPr/>
        </p:nvGrpSpPr>
        <p:grpSpPr>
          <a:xfrm>
            <a:off x="6156671" y="2631182"/>
            <a:ext cx="2621731" cy="2121871"/>
            <a:chOff x="7036886" y="2949951"/>
            <a:chExt cx="3495641" cy="2829161"/>
          </a:xfrm>
        </p:grpSpPr>
        <p:sp>
          <p:nvSpPr>
            <p:cNvPr id="28" name="Rounded Rectangle 27"/>
            <p:cNvSpPr/>
            <p:nvPr/>
          </p:nvSpPr>
          <p:spPr>
            <a:xfrm>
              <a:off x="7036886" y="2949951"/>
              <a:ext cx="537958" cy="2197119"/>
            </a:xfrm>
            <a:prstGeom prst="roundRect">
              <a:avLst/>
            </a:prstGeom>
            <a:solidFill>
              <a:srgbClr val="CCCCCC"/>
            </a:solidFill>
            <a:ln>
              <a:noFill/>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48986" tIns="24493" rIns="48986" bIns="24493" numCol="1" spcCol="0" rtlCol="0" fromWordArt="0" anchor="ctr" anchorCtr="0" forceAA="0" compatLnSpc="1">
              <a:prstTxWarp prst="textNoShape">
                <a:avLst/>
              </a:prstTxWarp>
              <a:noAutofit/>
            </a:bodyPr>
            <a:lstStyle/>
            <a:p>
              <a:pPr algn="ctr"/>
              <a:endParaRPr lang="en-US" sz="964"/>
            </a:p>
          </p:txBody>
        </p:sp>
        <p:sp>
          <p:nvSpPr>
            <p:cNvPr id="29" name="Rounded Rectangle 28"/>
            <p:cNvSpPr/>
            <p:nvPr/>
          </p:nvSpPr>
          <p:spPr>
            <a:xfrm>
              <a:off x="7786069" y="5400598"/>
              <a:ext cx="2746458" cy="378514"/>
            </a:xfrm>
            <a:prstGeom prst="roundRect">
              <a:avLst/>
            </a:prstGeom>
            <a:solidFill>
              <a:srgbClr val="B8DC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8986" tIns="24493" rIns="48986" bIns="24493" numCol="1" spcCol="0" rtlCol="0" fromWordArt="0" anchor="ctr" anchorCtr="0" forceAA="0" compatLnSpc="1">
              <a:prstTxWarp prst="textNoShape">
                <a:avLst/>
              </a:prstTxWarp>
              <a:noAutofit/>
            </a:bodyPr>
            <a:lstStyle/>
            <a:p>
              <a:pPr algn="ctr"/>
              <a:endParaRPr lang="en-US" sz="964"/>
            </a:p>
          </p:txBody>
        </p:sp>
        <p:sp>
          <p:nvSpPr>
            <p:cNvPr id="30" name="Rounded Rectangle 29"/>
            <p:cNvSpPr/>
            <p:nvPr/>
          </p:nvSpPr>
          <p:spPr>
            <a:xfrm>
              <a:off x="7786069" y="2949951"/>
              <a:ext cx="2746458" cy="2197119"/>
            </a:xfrm>
            <a:prstGeom prst="roundRect">
              <a:avLst>
                <a:gd name="adj" fmla="val 4789"/>
              </a:avLst>
            </a:prstGeom>
            <a:solidFill>
              <a:srgbClr val="D4E1F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8986" tIns="24493" rIns="48986" bIns="24493" numCol="1" spcCol="0" rtlCol="0" fromWordArt="0" anchor="ctr" anchorCtr="0" forceAA="0" compatLnSpc="1">
              <a:prstTxWarp prst="textNoShape">
                <a:avLst/>
              </a:prstTxWarp>
              <a:noAutofit/>
            </a:bodyPr>
            <a:lstStyle/>
            <a:p>
              <a:pPr algn="ctr"/>
              <a:endParaRPr lang="en-US" sz="964"/>
            </a:p>
          </p:txBody>
        </p:sp>
      </p:grpSp>
      <p:pic>
        <p:nvPicPr>
          <p:cNvPr id="31" name="Picture 30"/>
          <p:cNvPicPr>
            <a:picLocks noChangeAspect="1"/>
          </p:cNvPicPr>
          <p:nvPr/>
        </p:nvPicPr>
        <p:blipFill rotWithShape="1">
          <a:blip r:embed="rId4">
            <a:extLst>
              <a:ext uri="{28A0092B-C50C-407E-A947-70E740481C1C}">
                <a14:useLocalDpi xmlns:a14="http://schemas.microsoft.com/office/drawing/2010/main" val="0"/>
              </a:ext>
            </a:extLst>
          </a:blip>
          <a:srcRect l="20054"/>
          <a:stretch/>
        </p:blipFill>
        <p:spPr>
          <a:xfrm>
            <a:off x="5557151" y="1332916"/>
            <a:ext cx="3291804" cy="3366084"/>
          </a:xfrm>
          <a:prstGeom prst="rect">
            <a:avLst/>
          </a:prstGeom>
        </p:spPr>
      </p:pic>
      <p:sp>
        <p:nvSpPr>
          <p:cNvPr id="32" name="TextBox 31"/>
          <p:cNvSpPr txBox="1"/>
          <p:nvPr/>
        </p:nvSpPr>
        <p:spPr>
          <a:xfrm>
            <a:off x="6140345" y="2305222"/>
            <a:ext cx="485434" cy="253916"/>
          </a:xfrm>
          <a:prstGeom prst="rect">
            <a:avLst/>
          </a:prstGeom>
          <a:noFill/>
        </p:spPr>
        <p:txBody>
          <a:bodyPr wrap="square" rtlCol="0">
            <a:spAutoFit/>
          </a:bodyPr>
          <a:lstStyle/>
          <a:p>
            <a:r>
              <a:rPr lang="en-US" altLang="zh-CN" sz="1050" dirty="0" smtClean="0"/>
              <a:t>Peak</a:t>
            </a:r>
            <a:endParaRPr lang="en-US" sz="1050" dirty="0"/>
          </a:p>
        </p:txBody>
      </p:sp>
      <p:sp>
        <p:nvSpPr>
          <p:cNvPr id="13" name="TextBox 12"/>
          <p:cNvSpPr txBox="1"/>
          <p:nvPr/>
        </p:nvSpPr>
        <p:spPr>
          <a:xfrm>
            <a:off x="5681972" y="5181408"/>
            <a:ext cx="3166984" cy="982577"/>
          </a:xfrm>
          <a:prstGeom prst="rect">
            <a:avLst/>
          </a:prstGeom>
          <a:noFill/>
        </p:spPr>
        <p:txBody>
          <a:bodyPr wrap="square" rtlCol="0">
            <a:spAutoFit/>
          </a:bodyPr>
          <a:lstStyle/>
          <a:p>
            <a:r>
              <a:rPr lang="en-US" altLang="zh-CN" sz="964" dirty="0" smtClean="0"/>
              <a:t>Green</a:t>
            </a:r>
            <a:r>
              <a:rPr lang="zh-CN" altLang="en-US" sz="964" dirty="0" smtClean="0"/>
              <a:t> </a:t>
            </a:r>
            <a:r>
              <a:rPr lang="en-US" altLang="zh-CN" sz="964" dirty="0"/>
              <a:t>box :</a:t>
            </a:r>
            <a:r>
              <a:rPr lang="zh-CN" altLang="en-US" sz="964" dirty="0"/>
              <a:t> </a:t>
            </a:r>
            <a:r>
              <a:rPr lang="en-US" altLang="zh-CN" sz="964" dirty="0" err="1"/>
              <a:t>glycoprofile</a:t>
            </a:r>
            <a:r>
              <a:rPr lang="zh-CN" altLang="en-US" sz="964" dirty="0"/>
              <a:t> </a:t>
            </a:r>
            <a:r>
              <a:rPr lang="en-US" altLang="zh-CN" sz="964" dirty="0"/>
              <a:t>abundance</a:t>
            </a:r>
            <a:r>
              <a:rPr lang="zh-CN" altLang="en-US" sz="964" dirty="0"/>
              <a:t> </a:t>
            </a:r>
            <a:r>
              <a:rPr lang="en-US" altLang="zh-CN" sz="964" dirty="0"/>
              <a:t>vector</a:t>
            </a:r>
          </a:p>
          <a:p>
            <a:r>
              <a:rPr lang="en-US" altLang="zh-CN" sz="964" dirty="0"/>
              <a:t>Grey</a:t>
            </a:r>
            <a:r>
              <a:rPr lang="zh-CN" altLang="en-US" sz="964" dirty="0"/>
              <a:t> </a:t>
            </a:r>
            <a:r>
              <a:rPr lang="en-US" altLang="zh-CN" sz="964" dirty="0" smtClean="0"/>
              <a:t>box:</a:t>
            </a:r>
            <a:r>
              <a:rPr lang="zh-CN" altLang="en-US" sz="964" dirty="0" smtClean="0"/>
              <a:t> </a:t>
            </a:r>
            <a:r>
              <a:rPr lang="en-US" altLang="zh-CN" sz="964" dirty="0"/>
              <a:t>glycan</a:t>
            </a:r>
            <a:r>
              <a:rPr lang="zh-CN" altLang="en-US" sz="964" dirty="0"/>
              <a:t> </a:t>
            </a:r>
            <a:r>
              <a:rPr lang="en-US" altLang="zh-CN" sz="964" dirty="0"/>
              <a:t>abundance</a:t>
            </a:r>
          </a:p>
          <a:p>
            <a:r>
              <a:rPr lang="en-US" altLang="zh-CN" sz="964" dirty="0" smtClean="0"/>
              <a:t>Blue</a:t>
            </a:r>
            <a:r>
              <a:rPr lang="zh-CN" altLang="en-US" sz="964" dirty="0" smtClean="0"/>
              <a:t> </a:t>
            </a:r>
            <a:r>
              <a:rPr lang="en-US" altLang="zh-CN" sz="964" dirty="0" smtClean="0"/>
              <a:t>box: motif structure for each signal peak</a:t>
            </a:r>
            <a:endParaRPr lang="en-US" altLang="zh-CN" sz="964" dirty="0"/>
          </a:p>
          <a:p>
            <a:r>
              <a:rPr lang="en-US" altLang="zh-CN" sz="964" dirty="0"/>
              <a:t>This</a:t>
            </a:r>
            <a:r>
              <a:rPr lang="zh-CN" altLang="en-US" sz="964" dirty="0"/>
              <a:t> </a:t>
            </a:r>
            <a:r>
              <a:rPr lang="en-US" altLang="zh-CN" sz="964" dirty="0"/>
              <a:t>plot</a:t>
            </a:r>
            <a:r>
              <a:rPr lang="zh-CN" altLang="en-US" sz="964" dirty="0"/>
              <a:t> </a:t>
            </a:r>
            <a:r>
              <a:rPr lang="en-US" altLang="zh-CN" sz="964" dirty="0"/>
              <a:t>shows</a:t>
            </a:r>
            <a:r>
              <a:rPr lang="zh-CN" altLang="en-US" sz="964" dirty="0"/>
              <a:t> </a:t>
            </a:r>
            <a:r>
              <a:rPr lang="en-US" altLang="zh-CN" sz="964" dirty="0"/>
              <a:t>that</a:t>
            </a:r>
            <a:r>
              <a:rPr lang="zh-CN" altLang="en-US" sz="964" dirty="0"/>
              <a:t> </a:t>
            </a:r>
            <a:r>
              <a:rPr lang="en-US" altLang="zh-CN" sz="964" dirty="0"/>
              <a:t>how</a:t>
            </a:r>
            <a:r>
              <a:rPr lang="zh-CN" altLang="en-US" sz="964" dirty="0"/>
              <a:t> </a:t>
            </a:r>
            <a:r>
              <a:rPr lang="en-US" altLang="zh-CN" sz="964" dirty="0"/>
              <a:t>the</a:t>
            </a:r>
            <a:r>
              <a:rPr lang="zh-CN" altLang="en-US" sz="964" dirty="0"/>
              <a:t> </a:t>
            </a:r>
            <a:r>
              <a:rPr lang="en-US" altLang="zh-CN" sz="964" dirty="0"/>
              <a:t>native</a:t>
            </a:r>
            <a:r>
              <a:rPr lang="zh-CN" altLang="en-US" sz="964" dirty="0"/>
              <a:t> </a:t>
            </a:r>
            <a:r>
              <a:rPr lang="en-US" altLang="zh-CN" sz="964" dirty="0"/>
              <a:t>mass</a:t>
            </a:r>
            <a:r>
              <a:rPr lang="zh-CN" altLang="en-US" sz="964" dirty="0"/>
              <a:t> </a:t>
            </a:r>
            <a:r>
              <a:rPr lang="en-US" altLang="zh-CN" sz="964" dirty="0"/>
              <a:t>spectrum</a:t>
            </a:r>
            <a:r>
              <a:rPr lang="zh-CN" altLang="en-US" sz="964" dirty="0"/>
              <a:t> </a:t>
            </a:r>
            <a:r>
              <a:rPr lang="en-US" altLang="zh-CN" sz="964" dirty="0"/>
              <a:t>data</a:t>
            </a:r>
            <a:r>
              <a:rPr lang="zh-CN" altLang="en-US" sz="964" dirty="0"/>
              <a:t> </a:t>
            </a:r>
            <a:r>
              <a:rPr lang="en-US" altLang="zh-CN" sz="964" dirty="0"/>
              <a:t>is</a:t>
            </a:r>
            <a:r>
              <a:rPr lang="zh-CN" altLang="en-US" sz="964" dirty="0"/>
              <a:t> </a:t>
            </a:r>
            <a:r>
              <a:rPr lang="en-US" altLang="zh-CN" sz="964" dirty="0"/>
              <a:t>transformed</a:t>
            </a:r>
            <a:r>
              <a:rPr lang="zh-CN" altLang="en-US" sz="964" dirty="0"/>
              <a:t> </a:t>
            </a:r>
            <a:r>
              <a:rPr lang="en-US" altLang="zh-CN" sz="964" dirty="0"/>
              <a:t>to</a:t>
            </a:r>
            <a:r>
              <a:rPr lang="zh-CN" altLang="en-US" sz="964" dirty="0"/>
              <a:t> </a:t>
            </a:r>
            <a:r>
              <a:rPr lang="en-US" altLang="zh-CN" sz="964" dirty="0"/>
              <a:t>glycan</a:t>
            </a:r>
            <a:r>
              <a:rPr lang="zh-CN" altLang="en-US" sz="964" dirty="0"/>
              <a:t> </a:t>
            </a:r>
            <a:r>
              <a:rPr lang="en-US" altLang="zh-CN" sz="964" b="1" dirty="0"/>
              <a:t>Substructure</a:t>
            </a:r>
            <a:r>
              <a:rPr lang="zh-CN" altLang="en-US" sz="964" b="1" dirty="0"/>
              <a:t> </a:t>
            </a:r>
            <a:r>
              <a:rPr lang="en-US" altLang="zh-CN" sz="964" b="1" dirty="0"/>
              <a:t>Vector</a:t>
            </a:r>
            <a:r>
              <a:rPr lang="zh-CN" altLang="en-US" sz="964" dirty="0"/>
              <a:t> </a:t>
            </a:r>
            <a:r>
              <a:rPr lang="en-US" altLang="zh-CN" sz="964" dirty="0"/>
              <a:t>and</a:t>
            </a:r>
            <a:r>
              <a:rPr lang="zh-CN" altLang="en-US" sz="964" dirty="0"/>
              <a:t> </a:t>
            </a:r>
            <a:r>
              <a:rPr lang="en-US" altLang="zh-CN" sz="964" b="1" dirty="0" err="1"/>
              <a:t>Glycoprofile</a:t>
            </a:r>
            <a:r>
              <a:rPr lang="zh-CN" altLang="en-US" sz="964" b="1" dirty="0"/>
              <a:t> </a:t>
            </a:r>
            <a:r>
              <a:rPr lang="en-US" altLang="zh-CN" sz="964" b="1" dirty="0"/>
              <a:t>Abundance</a:t>
            </a:r>
            <a:r>
              <a:rPr lang="zh-CN" altLang="en-US" sz="964" b="1" dirty="0"/>
              <a:t> </a:t>
            </a:r>
            <a:r>
              <a:rPr lang="en-US" altLang="zh-CN" sz="964" b="1" dirty="0"/>
              <a:t>Vector</a:t>
            </a:r>
            <a:endParaRPr lang="en-US" sz="964" b="1" dirty="0"/>
          </a:p>
        </p:txBody>
      </p:sp>
    </p:spTree>
    <p:extLst>
      <p:ext uri="{BB962C8B-B14F-4D97-AF65-F5344CB8AC3E}">
        <p14:creationId xmlns:p14="http://schemas.microsoft.com/office/powerpoint/2010/main" val="211771577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372141" y="811344"/>
            <a:ext cx="6772940" cy="6046656"/>
            <a:chOff x="-1670063" y="-1478166"/>
            <a:chExt cx="11376261" cy="8382001"/>
          </a:xfrm>
        </p:grpSpPr>
        <p:pic>
          <p:nvPicPr>
            <p:cNvPr id="6" name="Picture 5"/>
            <p:cNvPicPr>
              <a:picLocks noChangeAspect="1"/>
            </p:cNvPicPr>
            <p:nvPr/>
          </p:nvPicPr>
          <p:blipFill>
            <a:blip r:embed="rId3"/>
            <a:stretch>
              <a:fillRect/>
            </a:stretch>
          </p:blipFill>
          <p:spPr>
            <a:xfrm>
              <a:off x="-1670063" y="-1478166"/>
              <a:ext cx="11376261" cy="7001851"/>
            </a:xfrm>
            <a:prstGeom prst="rect">
              <a:avLst/>
            </a:prstGeom>
          </p:spPr>
        </p:pic>
        <p:pic>
          <p:nvPicPr>
            <p:cNvPr id="2050" name="Picture 2" descr="https://www.ncbi.nlm.nih.gov/corecgi/tileshop/tileshop.fcgi?p=PMC3&amp;id=765540&amp;s=31&amp;r=1&amp;c=2"/>
            <p:cNvPicPr>
              <a:picLocks noChangeAspect="1" noChangeArrowheads="1"/>
            </p:cNvPicPr>
            <p:nvPr/>
          </p:nvPicPr>
          <p:blipFill rotWithShape="1">
            <a:blip r:embed="rId4">
              <a:extLst>
                <a:ext uri="{28A0092B-C50C-407E-A947-70E740481C1C}">
                  <a14:useLocalDpi xmlns:a14="http://schemas.microsoft.com/office/drawing/2010/main" val="0"/>
                </a:ext>
              </a:extLst>
            </a:blip>
            <a:srcRect r="30696" b="30696"/>
            <a:stretch/>
          </p:blipFill>
          <p:spPr bwMode="auto">
            <a:xfrm>
              <a:off x="4179561" y="5311429"/>
              <a:ext cx="768889" cy="76888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p:cNvPicPr>
              <a:picLocks noChangeAspect="1"/>
            </p:cNvPicPr>
            <p:nvPr/>
          </p:nvPicPr>
          <p:blipFill rotWithShape="1">
            <a:blip r:embed="rId5">
              <a:extLst>
                <a:ext uri="{28A0092B-C50C-407E-A947-70E740481C1C}">
                  <a14:useLocalDpi xmlns:a14="http://schemas.microsoft.com/office/drawing/2010/main" val="0"/>
                </a:ext>
              </a:extLst>
            </a:blip>
            <a:srcRect l="35672" t="16332" r="55582" b="69553"/>
            <a:stretch/>
          </p:blipFill>
          <p:spPr>
            <a:xfrm>
              <a:off x="5109753" y="5237119"/>
              <a:ext cx="807499" cy="733124"/>
            </a:xfrm>
            <a:prstGeom prst="rect">
              <a:avLst/>
            </a:prstGeom>
          </p:spPr>
        </p:pic>
        <p:pic>
          <p:nvPicPr>
            <p:cNvPr id="13" name="Picture 12"/>
            <p:cNvPicPr>
              <a:picLocks noChangeAspect="1"/>
            </p:cNvPicPr>
            <p:nvPr/>
          </p:nvPicPr>
          <p:blipFill rotWithShape="1">
            <a:blip r:embed="rId5">
              <a:extLst>
                <a:ext uri="{28A0092B-C50C-407E-A947-70E740481C1C}">
                  <a14:useLocalDpi xmlns:a14="http://schemas.microsoft.com/office/drawing/2010/main" val="0"/>
                </a:ext>
              </a:extLst>
            </a:blip>
            <a:srcRect l="13808" t="50701" r="78942" b="36206"/>
            <a:stretch/>
          </p:blipFill>
          <p:spPr>
            <a:xfrm>
              <a:off x="7676057" y="6199290"/>
              <a:ext cx="654609" cy="665000"/>
            </a:xfrm>
            <a:prstGeom prst="rect">
              <a:avLst/>
            </a:prstGeom>
          </p:spPr>
        </p:pic>
        <p:pic>
          <p:nvPicPr>
            <p:cNvPr id="14" name="Picture 13"/>
            <p:cNvPicPr>
              <a:picLocks noChangeAspect="1"/>
            </p:cNvPicPr>
            <p:nvPr/>
          </p:nvPicPr>
          <p:blipFill rotWithShape="1">
            <a:blip r:embed="rId5">
              <a:extLst>
                <a:ext uri="{28A0092B-C50C-407E-A947-70E740481C1C}">
                  <a14:useLocalDpi xmlns:a14="http://schemas.microsoft.com/office/drawing/2010/main" val="0"/>
                </a:ext>
              </a:extLst>
            </a:blip>
            <a:srcRect l="46950" t="64630" r="43038" b="22090"/>
            <a:stretch/>
          </p:blipFill>
          <p:spPr>
            <a:xfrm>
              <a:off x="6139964" y="5359955"/>
              <a:ext cx="758999" cy="566333"/>
            </a:xfrm>
            <a:prstGeom prst="rect">
              <a:avLst/>
            </a:prstGeom>
          </p:spPr>
        </p:pic>
        <p:pic>
          <p:nvPicPr>
            <p:cNvPr id="16" name="Picture 15"/>
            <p:cNvPicPr>
              <a:picLocks noChangeAspect="1"/>
            </p:cNvPicPr>
            <p:nvPr/>
          </p:nvPicPr>
          <p:blipFill rotWithShape="1">
            <a:blip r:embed="rId5">
              <a:extLst>
                <a:ext uri="{28A0092B-C50C-407E-A947-70E740481C1C}">
                  <a14:useLocalDpi xmlns:a14="http://schemas.microsoft.com/office/drawing/2010/main" val="0"/>
                </a:ext>
              </a:extLst>
            </a:blip>
            <a:srcRect l="18984" t="31949" r="75943" b="59263"/>
            <a:stretch/>
          </p:blipFill>
          <p:spPr>
            <a:xfrm>
              <a:off x="1848343" y="6242274"/>
              <a:ext cx="644875" cy="628340"/>
            </a:xfrm>
            <a:prstGeom prst="rect">
              <a:avLst/>
            </a:prstGeom>
          </p:spPr>
        </p:pic>
        <p:pic>
          <p:nvPicPr>
            <p:cNvPr id="17" name="Picture 16"/>
            <p:cNvPicPr>
              <a:picLocks noChangeAspect="1"/>
            </p:cNvPicPr>
            <p:nvPr/>
          </p:nvPicPr>
          <p:blipFill rotWithShape="1">
            <a:blip r:embed="rId5">
              <a:extLst>
                <a:ext uri="{28A0092B-C50C-407E-A947-70E740481C1C}">
                  <a14:useLocalDpi xmlns:a14="http://schemas.microsoft.com/office/drawing/2010/main" val="0"/>
                </a:ext>
              </a:extLst>
            </a:blip>
            <a:srcRect l="36194" t="50719" r="55807" b="36446"/>
            <a:stretch/>
          </p:blipFill>
          <p:spPr>
            <a:xfrm>
              <a:off x="4677235" y="6168997"/>
              <a:ext cx="687579" cy="620499"/>
            </a:xfrm>
            <a:prstGeom prst="rect">
              <a:avLst/>
            </a:prstGeom>
          </p:spPr>
        </p:pic>
        <p:pic>
          <p:nvPicPr>
            <p:cNvPr id="18" name="Picture 17"/>
            <p:cNvPicPr>
              <a:picLocks noChangeAspect="1"/>
            </p:cNvPicPr>
            <p:nvPr/>
          </p:nvPicPr>
          <p:blipFill rotWithShape="1">
            <a:blip r:embed="rId5">
              <a:extLst>
                <a:ext uri="{28A0092B-C50C-407E-A947-70E740481C1C}">
                  <a14:useLocalDpi xmlns:a14="http://schemas.microsoft.com/office/drawing/2010/main" val="0"/>
                </a:ext>
              </a:extLst>
            </a:blip>
            <a:srcRect l="24827" t="50893" r="67369" b="36619"/>
            <a:stretch/>
          </p:blipFill>
          <p:spPr>
            <a:xfrm>
              <a:off x="2658893" y="6135131"/>
              <a:ext cx="854115" cy="768704"/>
            </a:xfrm>
            <a:prstGeom prst="rect">
              <a:avLst/>
            </a:prstGeom>
          </p:spPr>
        </p:pic>
        <p:pic>
          <p:nvPicPr>
            <p:cNvPr id="7" name="Picture 6"/>
            <p:cNvPicPr>
              <a:picLocks noChangeAspect="1"/>
            </p:cNvPicPr>
            <p:nvPr/>
          </p:nvPicPr>
          <p:blipFill rotWithShape="1">
            <a:blip r:embed="rId5">
              <a:extLst>
                <a:ext uri="{28A0092B-C50C-407E-A947-70E740481C1C}">
                  <a14:useLocalDpi xmlns:a14="http://schemas.microsoft.com/office/drawing/2010/main" val="0"/>
                </a:ext>
              </a:extLst>
            </a:blip>
            <a:srcRect l="24856" t="64817" r="67204" b="22090"/>
            <a:stretch/>
          </p:blipFill>
          <p:spPr>
            <a:xfrm>
              <a:off x="2302515" y="5390644"/>
              <a:ext cx="743555" cy="689673"/>
            </a:xfrm>
            <a:prstGeom prst="rect">
              <a:avLst/>
            </a:prstGeom>
          </p:spPr>
        </p:pic>
        <p:pic>
          <p:nvPicPr>
            <p:cNvPr id="19" name="Picture 18"/>
            <p:cNvPicPr>
              <a:picLocks noChangeAspect="1"/>
            </p:cNvPicPr>
            <p:nvPr/>
          </p:nvPicPr>
          <p:blipFill rotWithShape="1">
            <a:blip r:embed="rId5">
              <a:extLst>
                <a:ext uri="{28A0092B-C50C-407E-A947-70E740481C1C}">
                  <a14:useLocalDpi xmlns:a14="http://schemas.microsoft.com/office/drawing/2010/main" val="0"/>
                </a:ext>
              </a:extLst>
            </a:blip>
            <a:srcRect l="36313" t="64507" r="54972" b="22311"/>
            <a:stretch/>
          </p:blipFill>
          <p:spPr>
            <a:xfrm>
              <a:off x="5671071" y="6181241"/>
              <a:ext cx="849364" cy="722594"/>
            </a:xfrm>
            <a:prstGeom prst="rect">
              <a:avLst/>
            </a:prstGeom>
          </p:spPr>
        </p:pic>
        <p:pic>
          <p:nvPicPr>
            <p:cNvPr id="20" name="Picture 19"/>
            <p:cNvPicPr>
              <a:picLocks noChangeAspect="1"/>
            </p:cNvPicPr>
            <p:nvPr/>
          </p:nvPicPr>
          <p:blipFill rotWithShape="1">
            <a:blip r:embed="rId5">
              <a:extLst>
                <a:ext uri="{28A0092B-C50C-407E-A947-70E740481C1C}">
                  <a14:useLocalDpi xmlns:a14="http://schemas.microsoft.com/office/drawing/2010/main" val="0"/>
                </a:ext>
              </a:extLst>
            </a:blip>
            <a:srcRect l="12049" t="40765" r="82591" b="50414"/>
            <a:stretch/>
          </p:blipFill>
          <p:spPr>
            <a:xfrm>
              <a:off x="6699409" y="6185364"/>
              <a:ext cx="578534" cy="535537"/>
            </a:xfrm>
            <a:prstGeom prst="rect">
              <a:avLst/>
            </a:prstGeom>
          </p:spPr>
        </p:pic>
        <p:pic>
          <p:nvPicPr>
            <p:cNvPr id="21" name="Picture 20"/>
            <p:cNvPicPr>
              <a:picLocks noChangeAspect="1"/>
            </p:cNvPicPr>
            <p:nvPr/>
          </p:nvPicPr>
          <p:blipFill rotWithShape="1">
            <a:blip r:embed="rId5">
              <a:extLst>
                <a:ext uri="{28A0092B-C50C-407E-A947-70E740481C1C}">
                  <a14:useLocalDpi xmlns:a14="http://schemas.microsoft.com/office/drawing/2010/main" val="0"/>
                </a:ext>
              </a:extLst>
            </a:blip>
            <a:srcRect l="12171" t="31949" r="82329" b="59263"/>
            <a:stretch/>
          </p:blipFill>
          <p:spPr>
            <a:xfrm>
              <a:off x="8090478" y="5341903"/>
              <a:ext cx="699214" cy="628340"/>
            </a:xfrm>
            <a:prstGeom prst="rect">
              <a:avLst/>
            </a:prstGeom>
          </p:spPr>
        </p:pic>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8929" y="6210215"/>
              <a:ext cx="883739" cy="510686"/>
            </a:xfrm>
            <a:prstGeom prst="rect">
              <a:avLst/>
            </a:prstGeom>
          </p:spPr>
        </p:pic>
        <p:pic>
          <p:nvPicPr>
            <p:cNvPr id="24" name="Picture 2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51161" y="5357788"/>
              <a:ext cx="782449" cy="778353"/>
            </a:xfrm>
            <a:prstGeom prst="rect">
              <a:avLst/>
            </a:prstGeom>
          </p:spPr>
        </p:pic>
        <p:pic>
          <p:nvPicPr>
            <p:cNvPr id="25" name="Picture 2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114773" y="5346130"/>
              <a:ext cx="1054109" cy="593983"/>
            </a:xfrm>
            <a:prstGeom prst="rect">
              <a:avLst/>
            </a:prstGeom>
          </p:spPr>
        </p:pic>
        <p:pic>
          <p:nvPicPr>
            <p:cNvPr id="26" name="Picture 2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699296" y="6168997"/>
              <a:ext cx="793854" cy="580767"/>
            </a:xfrm>
            <a:prstGeom prst="rect">
              <a:avLst/>
            </a:prstGeom>
          </p:spPr>
        </p:pic>
        <p:pic>
          <p:nvPicPr>
            <p:cNvPr id="28" name="Picture 27"/>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053684" y="5387277"/>
              <a:ext cx="892925" cy="668549"/>
            </a:xfrm>
            <a:prstGeom prst="rect">
              <a:avLst/>
            </a:prstGeom>
          </p:spPr>
        </p:pic>
      </p:grpSp>
      <p:sp>
        <p:nvSpPr>
          <p:cNvPr id="22" name="Title 1"/>
          <p:cNvSpPr txBox="1">
            <a:spLocks/>
          </p:cNvSpPr>
          <p:nvPr/>
        </p:nvSpPr>
        <p:spPr>
          <a:xfrm>
            <a:off x="680623" y="145788"/>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mtClean="0"/>
              <a:t>Data</a:t>
            </a:r>
            <a:r>
              <a:rPr lang="zh-CN" altLang="en-US" dirty="0" smtClean="0"/>
              <a:t> </a:t>
            </a:r>
            <a:r>
              <a:rPr lang="en-US" altLang="zh-CN" dirty="0" smtClean="0"/>
              <a:t>2:</a:t>
            </a:r>
            <a:r>
              <a:rPr lang="zh-CN" altLang="en-US" dirty="0" smtClean="0"/>
              <a:t> </a:t>
            </a:r>
            <a:r>
              <a:rPr lang="en-US" altLang="zh-CN" dirty="0" smtClean="0"/>
              <a:t>HMO</a:t>
            </a:r>
            <a:r>
              <a:rPr lang="zh-CN" altLang="en-US" dirty="0" smtClean="0"/>
              <a:t> </a:t>
            </a:r>
            <a:r>
              <a:rPr lang="en-US" altLang="zh-CN" dirty="0" smtClean="0"/>
              <a:t>data</a:t>
            </a:r>
            <a:r>
              <a:rPr lang="zh-CN" altLang="en-US" dirty="0" smtClean="0"/>
              <a:t> </a:t>
            </a:r>
            <a:r>
              <a:rPr lang="en-US" altLang="zh-CN" dirty="0" smtClean="0"/>
              <a:t>16</a:t>
            </a:r>
            <a:r>
              <a:rPr lang="zh-CN" altLang="en-US" dirty="0" smtClean="0"/>
              <a:t> </a:t>
            </a:r>
            <a:r>
              <a:rPr lang="en-US" altLang="zh-CN" dirty="0" smtClean="0"/>
              <a:t>structure,</a:t>
            </a:r>
            <a:r>
              <a:rPr lang="zh-CN" altLang="en-US" dirty="0" smtClean="0"/>
              <a:t> </a:t>
            </a:r>
            <a:r>
              <a:rPr lang="en-US" altLang="zh-CN" dirty="0" smtClean="0"/>
              <a:t>47</a:t>
            </a:r>
            <a:r>
              <a:rPr lang="zh-CN" altLang="en-US" dirty="0" smtClean="0"/>
              <a:t> </a:t>
            </a:r>
            <a:r>
              <a:rPr lang="en-US" altLang="zh-CN" dirty="0" smtClean="0"/>
              <a:t>(48-1)</a:t>
            </a:r>
            <a:r>
              <a:rPr lang="zh-CN" altLang="en-US" dirty="0" smtClean="0"/>
              <a:t> </a:t>
            </a:r>
            <a:r>
              <a:rPr lang="en-US" altLang="zh-CN" dirty="0" err="1" smtClean="0"/>
              <a:t>glycoprofile</a:t>
            </a:r>
            <a:endParaRPr lang="en-US" dirty="0"/>
          </a:p>
        </p:txBody>
      </p:sp>
      <p:pic>
        <p:nvPicPr>
          <p:cNvPr id="5" name="Picture 4"/>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837858" y="1795890"/>
            <a:ext cx="2558141" cy="2558141"/>
          </a:xfrm>
          <a:prstGeom prst="rect">
            <a:avLst/>
          </a:prstGeom>
        </p:spPr>
      </p:pic>
    </p:spTree>
    <p:extLst>
      <p:ext uri="{BB962C8B-B14F-4D97-AF65-F5344CB8AC3E}">
        <p14:creationId xmlns:p14="http://schemas.microsoft.com/office/powerpoint/2010/main" val="182616007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2601" y="1901827"/>
            <a:ext cx="3968749" cy="3968749"/>
          </a:xfrm>
          <a:prstGeom prst="rect">
            <a:avLst/>
          </a:prstGeom>
        </p:spPr>
      </p:pic>
      <p:pic>
        <p:nvPicPr>
          <p:cNvPr id="8" name="Content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92649" y="1901827"/>
            <a:ext cx="3968750" cy="3968750"/>
          </a:xfrm>
          <a:prstGeom prst="rect">
            <a:avLst/>
          </a:prstGeom>
        </p:spPr>
      </p:pic>
      <p:sp>
        <p:nvSpPr>
          <p:cNvPr id="4" name="Title 1"/>
          <p:cNvSpPr>
            <a:spLocks noGrp="1"/>
          </p:cNvSpPr>
          <p:nvPr>
            <p:ph type="title"/>
          </p:nvPr>
        </p:nvSpPr>
        <p:spPr>
          <a:xfrm>
            <a:off x="628650" y="365126"/>
            <a:ext cx="7886700" cy="1325563"/>
          </a:xfrm>
        </p:spPr>
        <p:txBody>
          <a:bodyPr>
            <a:normAutofit/>
          </a:bodyPr>
          <a:lstStyle/>
          <a:p>
            <a:r>
              <a:rPr lang="en-US" altLang="zh-CN" sz="1800" dirty="0" smtClean="0"/>
              <a:t>Data</a:t>
            </a:r>
            <a:r>
              <a:rPr lang="zh-CN" altLang="en-US" sz="1800" dirty="0" smtClean="0"/>
              <a:t> </a:t>
            </a:r>
            <a:r>
              <a:rPr lang="en-US" altLang="zh-CN" sz="1800" dirty="0" smtClean="0"/>
              <a:t>2</a:t>
            </a:r>
            <a:r>
              <a:rPr lang="zh-CN" altLang="en-US" sz="1800" dirty="0" smtClean="0"/>
              <a:t> </a:t>
            </a:r>
            <a:r>
              <a:rPr lang="en-US" altLang="zh-CN" sz="1800" dirty="0" smtClean="0"/>
              <a:t>part1:</a:t>
            </a:r>
            <a:r>
              <a:rPr lang="zh-CN" altLang="en-US" sz="1800" dirty="0" smtClean="0"/>
              <a:t> </a:t>
            </a:r>
            <a:r>
              <a:rPr lang="en-US" altLang="zh-CN" sz="1800" dirty="0" smtClean="0"/>
              <a:t>Information</a:t>
            </a:r>
            <a:r>
              <a:rPr lang="zh-CN" altLang="en-US" sz="1800" dirty="0" smtClean="0"/>
              <a:t> </a:t>
            </a:r>
            <a:r>
              <a:rPr lang="en-US" altLang="zh-CN" sz="1800" dirty="0" smtClean="0"/>
              <a:t>is</a:t>
            </a:r>
            <a:r>
              <a:rPr lang="zh-CN" altLang="en-US" sz="1800" dirty="0" smtClean="0"/>
              <a:t> </a:t>
            </a:r>
            <a:r>
              <a:rPr lang="en-US" altLang="zh-CN" sz="1800" dirty="0" smtClean="0"/>
              <a:t>more</a:t>
            </a:r>
            <a:r>
              <a:rPr lang="zh-CN" altLang="en-US" sz="1800" dirty="0" smtClean="0"/>
              <a:t> </a:t>
            </a:r>
            <a:r>
              <a:rPr lang="en-US" altLang="zh-CN" sz="1800" dirty="0" smtClean="0"/>
              <a:t>enriched</a:t>
            </a:r>
            <a:r>
              <a:rPr lang="zh-CN" altLang="en-US" sz="1800" dirty="0" smtClean="0"/>
              <a:t> </a:t>
            </a:r>
            <a:r>
              <a:rPr lang="en-US" altLang="zh-CN" sz="1800" dirty="0" smtClean="0"/>
              <a:t>in</a:t>
            </a:r>
            <a:r>
              <a:rPr lang="zh-CN" altLang="en-US" sz="1800" dirty="0" smtClean="0"/>
              <a:t> </a:t>
            </a:r>
            <a:r>
              <a:rPr lang="en-US" altLang="zh-CN" sz="1800" dirty="0" smtClean="0"/>
              <a:t>the</a:t>
            </a:r>
            <a:r>
              <a:rPr lang="zh-CN" altLang="en-US" sz="1800" dirty="0" smtClean="0"/>
              <a:t> </a:t>
            </a:r>
            <a:r>
              <a:rPr lang="en-US" altLang="zh-CN" sz="1800" dirty="0" smtClean="0"/>
              <a:t>motif</a:t>
            </a:r>
            <a:r>
              <a:rPr lang="zh-CN" altLang="en-US" sz="1800" dirty="0" smtClean="0"/>
              <a:t> </a:t>
            </a:r>
            <a:r>
              <a:rPr lang="en-US" altLang="zh-CN" sz="1800" dirty="0" smtClean="0"/>
              <a:t>level.</a:t>
            </a:r>
            <a:r>
              <a:rPr lang="zh-CN" altLang="en-US" sz="1800" dirty="0" smtClean="0"/>
              <a:t> </a:t>
            </a:r>
            <a:r>
              <a:rPr lang="en-US" altLang="zh-CN" sz="1800" dirty="0" smtClean="0"/>
              <a:t>Several</a:t>
            </a:r>
            <a:r>
              <a:rPr lang="zh-CN" altLang="en-US" sz="1800" dirty="0" smtClean="0"/>
              <a:t> </a:t>
            </a:r>
            <a:r>
              <a:rPr lang="en-US" altLang="zh-CN" sz="1800" dirty="0" smtClean="0"/>
              <a:t>motif</a:t>
            </a:r>
            <a:r>
              <a:rPr lang="zh-CN" altLang="en-US" sz="1800" dirty="0" smtClean="0"/>
              <a:t> </a:t>
            </a:r>
            <a:r>
              <a:rPr lang="en-US" altLang="zh-CN" sz="1800" dirty="0" smtClean="0"/>
              <a:t>cluster</a:t>
            </a:r>
            <a:r>
              <a:rPr lang="en-US" altLang="zh-CN" sz="1800" dirty="0" smtClean="0"/>
              <a:t>s</a:t>
            </a:r>
            <a:r>
              <a:rPr lang="zh-CN" altLang="en-US" sz="1800" dirty="0" smtClean="0"/>
              <a:t> </a:t>
            </a:r>
            <a:r>
              <a:rPr lang="en-US" altLang="zh-CN" sz="1800" dirty="0" smtClean="0"/>
              <a:t>are</a:t>
            </a:r>
            <a:r>
              <a:rPr lang="zh-CN" altLang="en-US" sz="1800" dirty="0" smtClean="0"/>
              <a:t> </a:t>
            </a:r>
            <a:r>
              <a:rPr lang="en-US" altLang="zh-CN" sz="1800" dirty="0" smtClean="0"/>
              <a:t>highlighted</a:t>
            </a:r>
            <a:r>
              <a:rPr lang="zh-CN" altLang="en-US" sz="1800" dirty="0" smtClean="0"/>
              <a:t> </a:t>
            </a:r>
            <a:r>
              <a:rPr lang="en-US" altLang="zh-CN" sz="1800" dirty="0" smtClean="0"/>
              <a:t>in the</a:t>
            </a:r>
            <a:r>
              <a:rPr lang="zh-CN" altLang="en-US" sz="1800" dirty="0" smtClean="0"/>
              <a:t> </a:t>
            </a:r>
            <a:r>
              <a:rPr lang="en-US" altLang="zh-CN" sz="1800" dirty="0" smtClean="0"/>
              <a:t>plot.</a:t>
            </a:r>
            <a:r>
              <a:rPr lang="zh-CN" altLang="en-US" sz="1800" dirty="0" smtClean="0"/>
              <a:t> </a:t>
            </a:r>
            <a:endParaRPr lang="en-US" sz="1800" dirty="0"/>
          </a:p>
        </p:txBody>
      </p:sp>
      <p:sp>
        <p:nvSpPr>
          <p:cNvPr id="6" name="Title 1"/>
          <p:cNvSpPr txBox="1">
            <a:spLocks/>
          </p:cNvSpPr>
          <p:nvPr/>
        </p:nvSpPr>
        <p:spPr>
          <a:xfrm>
            <a:off x="781050" y="517526"/>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2400" dirty="0"/>
          </a:p>
        </p:txBody>
      </p:sp>
    </p:spTree>
    <p:extLst>
      <p:ext uri="{BB962C8B-B14F-4D97-AF65-F5344CB8AC3E}">
        <p14:creationId xmlns:p14="http://schemas.microsoft.com/office/powerpoint/2010/main" val="176071369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5252485" y="2096727"/>
            <a:ext cx="3644973" cy="4342827"/>
            <a:chOff x="5058377" y="2824516"/>
            <a:chExt cx="3925202" cy="4546831"/>
          </a:xfrm>
        </p:grpSpPr>
        <p:pic>
          <p:nvPicPr>
            <p:cNvPr id="16" name="Picture 15"/>
            <p:cNvPicPr>
              <a:picLocks noChangeAspect="1"/>
            </p:cNvPicPr>
            <p:nvPr/>
          </p:nvPicPr>
          <p:blipFill rotWithShape="1">
            <a:blip r:embed="rId3"/>
            <a:srcRect l="32354" t="65497" r="35799"/>
            <a:stretch/>
          </p:blipFill>
          <p:spPr>
            <a:xfrm>
              <a:off x="5058377" y="3118822"/>
              <a:ext cx="3925202" cy="4252525"/>
            </a:xfrm>
            <a:prstGeom prst="rect">
              <a:avLst/>
            </a:prstGeom>
          </p:spPr>
        </p:pic>
        <p:pic>
          <p:nvPicPr>
            <p:cNvPr id="17" name="Picture 16"/>
            <p:cNvPicPr>
              <a:picLocks noChangeAspect="1"/>
            </p:cNvPicPr>
            <p:nvPr/>
          </p:nvPicPr>
          <p:blipFill rotWithShape="1">
            <a:blip r:embed="rId3"/>
            <a:srcRect l="32314" r="37535" b="97799"/>
            <a:stretch/>
          </p:blipFill>
          <p:spPr>
            <a:xfrm>
              <a:off x="5058377" y="2824516"/>
              <a:ext cx="3720671" cy="271611"/>
            </a:xfrm>
            <a:prstGeom prst="rect">
              <a:avLst/>
            </a:prstGeom>
          </p:spPr>
        </p:pic>
      </p:grpSp>
      <p:grpSp>
        <p:nvGrpSpPr>
          <p:cNvPr id="7" name="Group 6"/>
          <p:cNvGrpSpPr/>
          <p:nvPr/>
        </p:nvGrpSpPr>
        <p:grpSpPr>
          <a:xfrm>
            <a:off x="660086" y="2096727"/>
            <a:ext cx="3709896" cy="4342827"/>
            <a:chOff x="1070811" y="2824516"/>
            <a:chExt cx="3995117" cy="4546831"/>
          </a:xfrm>
        </p:grpSpPr>
        <p:pic>
          <p:nvPicPr>
            <p:cNvPr id="4" name="Picture 3"/>
            <p:cNvPicPr>
              <a:picLocks noChangeAspect="1"/>
            </p:cNvPicPr>
            <p:nvPr/>
          </p:nvPicPr>
          <p:blipFill rotWithShape="1">
            <a:blip r:embed="rId3"/>
            <a:srcRect t="65497" r="67585"/>
            <a:stretch/>
          </p:blipFill>
          <p:spPr>
            <a:xfrm>
              <a:off x="1070811" y="3118822"/>
              <a:ext cx="3995116" cy="4252525"/>
            </a:xfrm>
            <a:prstGeom prst="rect">
              <a:avLst/>
            </a:prstGeom>
          </p:spPr>
        </p:pic>
        <p:pic>
          <p:nvPicPr>
            <p:cNvPr id="6" name="Picture 5"/>
            <p:cNvPicPr>
              <a:picLocks noChangeAspect="1"/>
            </p:cNvPicPr>
            <p:nvPr/>
          </p:nvPicPr>
          <p:blipFill rotWithShape="1">
            <a:blip r:embed="rId3"/>
            <a:srcRect r="67625" b="97799"/>
            <a:stretch/>
          </p:blipFill>
          <p:spPr>
            <a:xfrm>
              <a:off x="1070811" y="2824516"/>
              <a:ext cx="3995117" cy="271611"/>
            </a:xfrm>
            <a:prstGeom prst="rect">
              <a:avLst/>
            </a:prstGeom>
          </p:spPr>
        </p:pic>
      </p:grpSp>
      <p:pic>
        <p:nvPicPr>
          <p:cNvPr id="8" name="Picture 7"/>
          <p:cNvPicPr>
            <a:picLocks noChangeAspect="1"/>
          </p:cNvPicPr>
          <p:nvPr/>
        </p:nvPicPr>
        <p:blipFill rotWithShape="1">
          <a:blip r:embed="rId4">
            <a:extLst>
              <a:ext uri="{28A0092B-C50C-407E-A947-70E740481C1C}">
                <a14:useLocalDpi xmlns:a14="http://schemas.microsoft.com/office/drawing/2010/main" val="0"/>
              </a:ext>
            </a:extLst>
          </a:blip>
          <a:srcRect l="24856" t="64817" r="67204" b="26838"/>
          <a:stretch/>
        </p:blipFill>
        <p:spPr>
          <a:xfrm>
            <a:off x="5750928" y="3429208"/>
            <a:ext cx="882989" cy="522018"/>
          </a:xfrm>
          <a:prstGeom prst="rect">
            <a:avLst/>
          </a:prstGeom>
        </p:spPr>
      </p:pic>
      <p:pic>
        <p:nvPicPr>
          <p:cNvPr id="9" name="Content Placeholder 4"/>
          <p:cNvPicPr>
            <a:picLocks noGrp="1" noChangeAspect="1"/>
          </p:cNvPicPr>
          <p:nvPr>
            <p:ph idx="1"/>
          </p:nvPr>
        </p:nvPicPr>
        <p:blipFill rotWithShape="1">
          <a:blip r:embed="rId5">
            <a:extLst>
              <a:ext uri="{28A0092B-C50C-407E-A947-70E740481C1C}">
                <a14:useLocalDpi xmlns:a14="http://schemas.microsoft.com/office/drawing/2010/main" val="0"/>
              </a:ext>
            </a:extLst>
          </a:blip>
          <a:srcRect t="66328"/>
          <a:stretch/>
        </p:blipFill>
        <p:spPr>
          <a:xfrm>
            <a:off x="1237119" y="2232268"/>
            <a:ext cx="1687286" cy="629239"/>
          </a:xfrm>
        </p:spPr>
      </p:pic>
      <p:pic>
        <p:nvPicPr>
          <p:cNvPr id="10" name="Content Placeholder 4"/>
          <p:cNvPicPr>
            <a:picLocks noChangeAspect="1"/>
          </p:cNvPicPr>
          <p:nvPr/>
        </p:nvPicPr>
        <p:blipFill rotWithShape="1">
          <a:blip r:embed="rId5">
            <a:extLst>
              <a:ext uri="{28A0092B-C50C-407E-A947-70E740481C1C}">
                <a14:useLocalDpi xmlns:a14="http://schemas.microsoft.com/office/drawing/2010/main" val="0"/>
              </a:ext>
            </a:extLst>
          </a:blip>
          <a:srcRect l="28244" b="77294"/>
          <a:stretch/>
        </p:blipFill>
        <p:spPr>
          <a:xfrm flipV="1">
            <a:off x="1713685" y="2464471"/>
            <a:ext cx="1210720" cy="432897"/>
          </a:xfrm>
          <a:prstGeom prst="rect">
            <a:avLst/>
          </a:prstGeom>
        </p:spPr>
      </p:pic>
      <p:pic>
        <p:nvPicPr>
          <p:cNvPr id="11" name="Content Placeholder 4"/>
          <p:cNvPicPr>
            <a:picLocks noChangeAspect="1"/>
          </p:cNvPicPr>
          <p:nvPr/>
        </p:nvPicPr>
        <p:blipFill rotWithShape="1">
          <a:blip r:embed="rId5">
            <a:extLst>
              <a:ext uri="{28A0092B-C50C-407E-A947-70E740481C1C}">
                <a14:useLocalDpi xmlns:a14="http://schemas.microsoft.com/office/drawing/2010/main" val="0"/>
              </a:ext>
            </a:extLst>
          </a:blip>
          <a:srcRect t="34892" b="37472"/>
          <a:stretch/>
        </p:blipFill>
        <p:spPr>
          <a:xfrm flipV="1">
            <a:off x="1383319" y="2779898"/>
            <a:ext cx="1687286" cy="516439"/>
          </a:xfrm>
          <a:prstGeom prst="rect">
            <a:avLst/>
          </a:prstGeom>
        </p:spPr>
      </p:pic>
      <p:pic>
        <p:nvPicPr>
          <p:cNvPr id="12" name="Content Placeholder 4"/>
          <p:cNvPicPr>
            <a:picLocks noChangeAspect="1"/>
          </p:cNvPicPr>
          <p:nvPr/>
        </p:nvPicPr>
        <p:blipFill rotWithShape="1">
          <a:blip r:embed="rId5">
            <a:extLst>
              <a:ext uri="{28A0092B-C50C-407E-A947-70E740481C1C}">
                <a14:useLocalDpi xmlns:a14="http://schemas.microsoft.com/office/drawing/2010/main" val="0"/>
              </a:ext>
            </a:extLst>
          </a:blip>
          <a:srcRect t="10237" r="70480" b="70662"/>
          <a:stretch/>
        </p:blipFill>
        <p:spPr>
          <a:xfrm flipV="1">
            <a:off x="855800" y="2440404"/>
            <a:ext cx="498085" cy="356948"/>
          </a:xfrm>
          <a:prstGeom prst="rect">
            <a:avLst/>
          </a:prstGeom>
        </p:spPr>
      </p:pic>
      <p:pic>
        <p:nvPicPr>
          <p:cNvPr id="14" name="Picture 13"/>
          <p:cNvPicPr>
            <a:picLocks noChangeAspect="1"/>
          </p:cNvPicPr>
          <p:nvPr/>
        </p:nvPicPr>
        <p:blipFill rotWithShape="1">
          <a:blip r:embed="rId6">
            <a:extLst>
              <a:ext uri="{28A0092B-C50C-407E-A947-70E740481C1C}">
                <a14:useLocalDpi xmlns:a14="http://schemas.microsoft.com/office/drawing/2010/main" val="0"/>
              </a:ext>
            </a:extLst>
          </a:blip>
          <a:srcRect l="50000" t="29208" r="22724" b="35905"/>
          <a:stretch/>
        </p:blipFill>
        <p:spPr>
          <a:xfrm>
            <a:off x="3229056" y="2680919"/>
            <a:ext cx="927266" cy="934705"/>
          </a:xfrm>
          <a:prstGeom prst="rect">
            <a:avLst/>
          </a:prstGeom>
        </p:spPr>
      </p:pic>
      <p:sp>
        <p:nvSpPr>
          <p:cNvPr id="15" name="Title 1"/>
          <p:cNvSpPr>
            <a:spLocks noGrp="1"/>
          </p:cNvSpPr>
          <p:nvPr>
            <p:ph type="title"/>
          </p:nvPr>
        </p:nvSpPr>
        <p:spPr>
          <a:xfrm>
            <a:off x="628650" y="365126"/>
            <a:ext cx="7886700" cy="1325563"/>
          </a:xfrm>
        </p:spPr>
        <p:txBody>
          <a:bodyPr>
            <a:normAutofit fontScale="90000"/>
          </a:bodyPr>
          <a:lstStyle/>
          <a:p>
            <a:r>
              <a:rPr lang="en-US" altLang="zh-CN" sz="2400" dirty="0" smtClean="0"/>
              <a:t>Data</a:t>
            </a:r>
            <a:r>
              <a:rPr lang="zh-CN" altLang="en-US" sz="2400" dirty="0" smtClean="0"/>
              <a:t> </a:t>
            </a:r>
            <a:r>
              <a:rPr lang="en-US" altLang="zh-CN" sz="2400" dirty="0" smtClean="0"/>
              <a:t>2</a:t>
            </a:r>
            <a:r>
              <a:rPr lang="zh-CN" altLang="en-US" sz="2400" dirty="0" smtClean="0"/>
              <a:t> </a:t>
            </a:r>
            <a:r>
              <a:rPr lang="en-US" altLang="zh-CN" sz="2400" dirty="0" smtClean="0"/>
              <a:t>Part</a:t>
            </a:r>
            <a:r>
              <a:rPr lang="zh-CN" altLang="en-US" sz="2400" dirty="0" smtClean="0"/>
              <a:t> </a:t>
            </a:r>
            <a:r>
              <a:rPr lang="en-US" altLang="zh-CN" sz="2400" dirty="0" smtClean="0"/>
              <a:t>2:</a:t>
            </a:r>
            <a:r>
              <a:rPr lang="zh-CN" altLang="en-US" sz="2400" dirty="0" smtClean="0"/>
              <a:t> </a:t>
            </a:r>
            <a:r>
              <a:rPr lang="en-US" altLang="zh-CN" sz="2400" dirty="0" smtClean="0"/>
              <a:t>Regression</a:t>
            </a:r>
            <a:r>
              <a:rPr lang="zh-CN" altLang="en-US" sz="2400" dirty="0" smtClean="0"/>
              <a:t> </a:t>
            </a:r>
            <a:r>
              <a:rPr lang="en-US" altLang="zh-CN" sz="2400" dirty="0" smtClean="0"/>
              <a:t>model</a:t>
            </a:r>
            <a:r>
              <a:rPr lang="zh-CN" altLang="en-US" sz="2400" dirty="0" smtClean="0"/>
              <a:t> </a:t>
            </a:r>
            <a:r>
              <a:rPr lang="en-US" altLang="zh-CN" sz="2400" dirty="0" smtClean="0"/>
              <a:t>are</a:t>
            </a:r>
            <a:r>
              <a:rPr lang="zh-CN" altLang="en-US" sz="2400" dirty="0" smtClean="0"/>
              <a:t> </a:t>
            </a:r>
            <a:r>
              <a:rPr lang="en-US" altLang="zh-CN" sz="2400" dirty="0" smtClean="0"/>
              <a:t>used</a:t>
            </a:r>
            <a:r>
              <a:rPr lang="zh-CN" altLang="en-US" sz="2400" dirty="0" smtClean="0"/>
              <a:t> </a:t>
            </a:r>
            <a:r>
              <a:rPr lang="en-US" altLang="zh-CN" sz="2400" dirty="0" smtClean="0"/>
              <a:t>to</a:t>
            </a:r>
            <a:r>
              <a:rPr lang="zh-CN" altLang="en-US" sz="2400" dirty="0" smtClean="0"/>
              <a:t> </a:t>
            </a:r>
            <a:r>
              <a:rPr lang="en-US" altLang="zh-CN" sz="2400" dirty="0" smtClean="0"/>
              <a:t>evaluate</a:t>
            </a:r>
            <a:r>
              <a:rPr lang="zh-CN" altLang="en-US" sz="2400" dirty="0" smtClean="0"/>
              <a:t> </a:t>
            </a:r>
            <a:r>
              <a:rPr lang="en-US" altLang="zh-CN" sz="2400" dirty="0" smtClean="0"/>
              <a:t>the</a:t>
            </a:r>
            <a:r>
              <a:rPr lang="zh-CN" altLang="en-US" sz="2400" dirty="0" smtClean="0"/>
              <a:t> </a:t>
            </a:r>
            <a:r>
              <a:rPr lang="en-US" altLang="zh-CN" sz="2400" dirty="0" smtClean="0"/>
              <a:t>importance</a:t>
            </a:r>
            <a:r>
              <a:rPr lang="zh-CN" altLang="en-US" sz="2400" dirty="0" smtClean="0"/>
              <a:t> </a:t>
            </a:r>
            <a:r>
              <a:rPr lang="en-US" altLang="zh-CN" sz="2400" dirty="0" smtClean="0"/>
              <a:t>of</a:t>
            </a:r>
            <a:r>
              <a:rPr lang="zh-CN" altLang="en-US" sz="2400" dirty="0" smtClean="0"/>
              <a:t> </a:t>
            </a:r>
            <a:r>
              <a:rPr lang="en-US" altLang="zh-CN" sz="2400" dirty="0" smtClean="0"/>
              <a:t>motifs</a:t>
            </a:r>
            <a:r>
              <a:rPr lang="zh-CN" altLang="en-US" sz="2400" dirty="0" smtClean="0"/>
              <a:t> </a:t>
            </a:r>
            <a:r>
              <a:rPr lang="en-US" altLang="zh-CN" sz="2400" dirty="0" smtClean="0"/>
              <a:t>as</a:t>
            </a:r>
            <a:r>
              <a:rPr lang="zh-CN" altLang="en-US" sz="2400" dirty="0" smtClean="0"/>
              <a:t> </a:t>
            </a:r>
            <a:r>
              <a:rPr lang="en-US" altLang="zh-CN" sz="2400" dirty="0" smtClean="0"/>
              <a:t>features</a:t>
            </a:r>
            <a:r>
              <a:rPr lang="zh-CN" altLang="en-US" sz="2400" dirty="0" smtClean="0"/>
              <a:t> </a:t>
            </a:r>
            <a:r>
              <a:rPr lang="en-US" altLang="zh-CN" sz="2400" dirty="0" smtClean="0"/>
              <a:t>to</a:t>
            </a:r>
            <a:r>
              <a:rPr lang="zh-CN" altLang="en-US" sz="2400" dirty="0" smtClean="0"/>
              <a:t> </a:t>
            </a:r>
            <a:r>
              <a:rPr lang="en-US" altLang="zh-CN" sz="2400" dirty="0" smtClean="0"/>
              <a:t>predict</a:t>
            </a:r>
            <a:r>
              <a:rPr lang="zh-CN" altLang="en-US" sz="2400" dirty="0" smtClean="0"/>
              <a:t> </a:t>
            </a:r>
            <a:r>
              <a:rPr lang="en-US" altLang="zh-CN" sz="2400" dirty="0" smtClean="0"/>
              <a:t>the</a:t>
            </a:r>
            <a:r>
              <a:rPr lang="zh-CN" altLang="en-US" sz="2400" dirty="0" smtClean="0"/>
              <a:t> </a:t>
            </a:r>
            <a:r>
              <a:rPr lang="en-US" altLang="zh-CN" sz="2400" dirty="0" smtClean="0"/>
              <a:t>Date</a:t>
            </a:r>
            <a:r>
              <a:rPr lang="zh-CN" altLang="en-US" sz="2400" dirty="0" smtClean="0"/>
              <a:t> </a:t>
            </a:r>
            <a:r>
              <a:rPr lang="en-US" altLang="zh-CN" sz="2400" dirty="0" smtClean="0"/>
              <a:t>after</a:t>
            </a:r>
            <a:r>
              <a:rPr lang="zh-CN" altLang="en-US" sz="2400" dirty="0" smtClean="0"/>
              <a:t> </a:t>
            </a:r>
            <a:r>
              <a:rPr lang="en-US" altLang="zh-CN" sz="2400" dirty="0" smtClean="0"/>
              <a:t>birth</a:t>
            </a:r>
            <a:r>
              <a:rPr lang="zh-CN" altLang="en-US" sz="2400" dirty="0" smtClean="0"/>
              <a:t> </a:t>
            </a:r>
            <a:r>
              <a:rPr lang="en-US" altLang="zh-CN" sz="2400" dirty="0" smtClean="0"/>
              <a:t>and</a:t>
            </a:r>
            <a:r>
              <a:rPr lang="zh-CN" altLang="en-US" sz="2400" dirty="0" smtClean="0"/>
              <a:t> </a:t>
            </a:r>
            <a:r>
              <a:rPr lang="en-US" altLang="zh-CN" sz="2400" dirty="0" smtClean="0"/>
              <a:t>Secretor(or</a:t>
            </a:r>
            <a:r>
              <a:rPr lang="zh-CN" altLang="en-US" sz="2400" dirty="0" smtClean="0"/>
              <a:t> </a:t>
            </a:r>
            <a:r>
              <a:rPr lang="en-US" altLang="zh-CN" sz="2400" dirty="0" smtClean="0"/>
              <a:t>not)</a:t>
            </a:r>
            <a:r>
              <a:rPr lang="zh-CN" altLang="en-US" sz="2400" dirty="0" smtClean="0"/>
              <a:t> </a:t>
            </a:r>
            <a:r>
              <a:rPr lang="en-US" altLang="zh-CN" sz="2400" dirty="0" smtClean="0"/>
              <a:t>phenotypes.</a:t>
            </a:r>
            <a:r>
              <a:rPr lang="zh-CN" altLang="en-US" sz="2400" dirty="0" smtClean="0"/>
              <a:t> </a:t>
            </a:r>
            <a:r>
              <a:rPr lang="en-US" altLang="zh-CN" sz="2400" dirty="0" smtClean="0"/>
              <a:t>Motifs</a:t>
            </a:r>
            <a:r>
              <a:rPr lang="zh-CN" altLang="en-US" sz="2400" dirty="0" smtClean="0"/>
              <a:t> </a:t>
            </a:r>
            <a:r>
              <a:rPr lang="en-US" altLang="zh-CN" sz="2400" dirty="0" smtClean="0"/>
              <a:t>that</a:t>
            </a:r>
            <a:r>
              <a:rPr lang="zh-CN" altLang="en-US" sz="2400" dirty="0" smtClean="0"/>
              <a:t> </a:t>
            </a:r>
            <a:r>
              <a:rPr lang="en-US" altLang="zh-CN" sz="2400" dirty="0" smtClean="0"/>
              <a:t>are</a:t>
            </a:r>
            <a:r>
              <a:rPr lang="zh-CN" altLang="en-US" sz="2400" dirty="0" smtClean="0"/>
              <a:t> </a:t>
            </a:r>
            <a:r>
              <a:rPr lang="en-US" altLang="zh-CN" sz="2400" dirty="0" smtClean="0"/>
              <a:t>enriched</a:t>
            </a:r>
            <a:r>
              <a:rPr lang="zh-CN" altLang="en-US" sz="2400" dirty="0" smtClean="0"/>
              <a:t> </a:t>
            </a:r>
            <a:r>
              <a:rPr lang="en-US" altLang="zh-CN" sz="2400" dirty="0" smtClean="0"/>
              <a:t>with</a:t>
            </a:r>
            <a:r>
              <a:rPr lang="zh-CN" altLang="en-US" sz="2400" dirty="0" smtClean="0"/>
              <a:t> </a:t>
            </a:r>
            <a:r>
              <a:rPr lang="en-US" altLang="zh-CN" sz="2400" dirty="0" smtClean="0"/>
              <a:t>DPP,</a:t>
            </a:r>
            <a:r>
              <a:rPr lang="zh-CN" altLang="en-US" sz="2400" dirty="0" smtClean="0"/>
              <a:t> </a:t>
            </a:r>
            <a:r>
              <a:rPr lang="en-US" altLang="zh-CN" sz="2400" dirty="0" smtClean="0"/>
              <a:t>Secretor</a:t>
            </a:r>
            <a:r>
              <a:rPr lang="zh-CN" altLang="en-US" sz="2400" dirty="0" smtClean="0"/>
              <a:t> </a:t>
            </a:r>
            <a:r>
              <a:rPr lang="en-US" altLang="zh-CN" sz="2400" dirty="0" smtClean="0"/>
              <a:t>phenotype.</a:t>
            </a:r>
            <a:r>
              <a:rPr lang="zh-CN" altLang="en-US" sz="2400" dirty="0" smtClean="0"/>
              <a:t> </a:t>
            </a:r>
            <a:r>
              <a:rPr lang="en-US" altLang="zh-CN" sz="2400" dirty="0" smtClean="0"/>
              <a:t>Sialyation</a:t>
            </a:r>
            <a:r>
              <a:rPr lang="zh-CN" altLang="en-US" sz="2400" dirty="0" smtClean="0"/>
              <a:t> </a:t>
            </a:r>
            <a:r>
              <a:rPr lang="en-US" altLang="zh-CN" sz="2400" dirty="0" smtClean="0"/>
              <a:t>is</a:t>
            </a:r>
            <a:r>
              <a:rPr lang="zh-CN" altLang="en-US" sz="2400" dirty="0" smtClean="0"/>
              <a:t> </a:t>
            </a:r>
            <a:r>
              <a:rPr lang="en-US" altLang="zh-CN" sz="2400" dirty="0" smtClean="0"/>
              <a:t>more</a:t>
            </a:r>
            <a:r>
              <a:rPr lang="zh-CN" altLang="en-US" sz="2400" dirty="0" smtClean="0"/>
              <a:t> </a:t>
            </a:r>
            <a:r>
              <a:rPr lang="en-US" altLang="zh-CN" sz="2400" dirty="0" smtClean="0"/>
              <a:t>abundant</a:t>
            </a:r>
            <a:r>
              <a:rPr lang="zh-CN" altLang="en-US" sz="2400" dirty="0" smtClean="0"/>
              <a:t> </a:t>
            </a:r>
            <a:r>
              <a:rPr lang="en-US" altLang="zh-CN" sz="2400" dirty="0" smtClean="0"/>
              <a:t>in</a:t>
            </a:r>
            <a:r>
              <a:rPr lang="zh-CN" altLang="en-US" sz="2400" dirty="0" smtClean="0"/>
              <a:t> </a:t>
            </a:r>
            <a:r>
              <a:rPr lang="en-US" altLang="zh-CN" sz="2400" dirty="0" smtClean="0"/>
              <a:t>the</a:t>
            </a:r>
            <a:r>
              <a:rPr lang="zh-CN" altLang="en-US" sz="2400" dirty="0" smtClean="0"/>
              <a:t> </a:t>
            </a:r>
            <a:r>
              <a:rPr lang="en-US" altLang="zh-CN" sz="2400" dirty="0" smtClean="0"/>
              <a:t>early</a:t>
            </a:r>
            <a:r>
              <a:rPr lang="zh-CN" altLang="en-US" sz="2400" dirty="0" smtClean="0"/>
              <a:t> </a:t>
            </a:r>
            <a:r>
              <a:rPr lang="en-US" altLang="zh-CN" sz="2400" dirty="0" smtClean="0"/>
              <a:t>date</a:t>
            </a:r>
            <a:r>
              <a:rPr lang="zh-CN" altLang="en-US" sz="2400" dirty="0" smtClean="0"/>
              <a:t> </a:t>
            </a:r>
            <a:r>
              <a:rPr lang="en-US" altLang="zh-CN" sz="2400" dirty="0" smtClean="0"/>
              <a:t>after</a:t>
            </a:r>
            <a:r>
              <a:rPr lang="zh-CN" altLang="en-US" sz="2400" dirty="0" smtClean="0"/>
              <a:t> </a:t>
            </a:r>
            <a:r>
              <a:rPr lang="en-US" altLang="zh-CN" sz="2400" dirty="0" smtClean="0"/>
              <a:t>the</a:t>
            </a:r>
            <a:r>
              <a:rPr lang="zh-CN" altLang="en-US" sz="2400" dirty="0" smtClean="0"/>
              <a:t> </a:t>
            </a:r>
            <a:r>
              <a:rPr lang="en-US" altLang="zh-CN" sz="2400" dirty="0" smtClean="0"/>
              <a:t>birth.</a:t>
            </a:r>
            <a:r>
              <a:rPr lang="zh-CN" altLang="en-US" sz="2400" dirty="0" smtClean="0"/>
              <a:t> </a:t>
            </a:r>
            <a:r>
              <a:rPr lang="en-US" altLang="zh-CN" sz="2400" dirty="0" smtClean="0"/>
              <a:t>And</a:t>
            </a:r>
            <a:r>
              <a:rPr lang="zh-CN" altLang="en-US" sz="2400" dirty="0" smtClean="0"/>
              <a:t> </a:t>
            </a:r>
            <a:r>
              <a:rPr lang="en-US" altLang="zh-CN" sz="2400" dirty="0" smtClean="0"/>
              <a:t>x80</a:t>
            </a:r>
            <a:r>
              <a:rPr lang="zh-CN" altLang="en-US" sz="2400" dirty="0" smtClean="0"/>
              <a:t> </a:t>
            </a:r>
            <a:r>
              <a:rPr lang="en-US" altLang="zh-CN" sz="2400" dirty="0" smtClean="0"/>
              <a:t>motif</a:t>
            </a:r>
            <a:r>
              <a:rPr lang="zh-CN" altLang="en-US" sz="2400" dirty="0" smtClean="0"/>
              <a:t> </a:t>
            </a:r>
            <a:r>
              <a:rPr lang="en-US" altLang="zh-CN" sz="2400" dirty="0" smtClean="0"/>
              <a:t>which</a:t>
            </a:r>
            <a:r>
              <a:rPr lang="zh-CN" altLang="en-US" sz="2400" dirty="0" smtClean="0"/>
              <a:t> </a:t>
            </a:r>
            <a:r>
              <a:rPr lang="en-US" altLang="zh-CN" sz="2400" dirty="0" smtClean="0"/>
              <a:t>is</a:t>
            </a:r>
            <a:r>
              <a:rPr lang="zh-CN" altLang="en-US" sz="2400" dirty="0" smtClean="0"/>
              <a:t> </a:t>
            </a:r>
            <a:r>
              <a:rPr lang="en-US" altLang="zh-CN" sz="2400" dirty="0" err="1" smtClean="0"/>
              <a:t>Lst</a:t>
            </a:r>
            <a:r>
              <a:rPr lang="zh-CN" altLang="en-US" sz="2400" dirty="0" smtClean="0"/>
              <a:t> </a:t>
            </a:r>
            <a:r>
              <a:rPr lang="en-US" altLang="zh-CN" sz="2400" dirty="0" smtClean="0"/>
              <a:t>b,</a:t>
            </a:r>
            <a:r>
              <a:rPr lang="zh-CN" altLang="en-US" sz="2400" dirty="0" smtClean="0"/>
              <a:t> </a:t>
            </a:r>
            <a:r>
              <a:rPr lang="en-US" altLang="zh-CN" sz="2400" dirty="0" smtClean="0"/>
              <a:t>have</a:t>
            </a:r>
            <a:r>
              <a:rPr lang="zh-CN" altLang="en-US" sz="2400" dirty="0" smtClean="0"/>
              <a:t> </a:t>
            </a:r>
            <a:r>
              <a:rPr lang="en-US" altLang="zh-CN" sz="2400" dirty="0" smtClean="0"/>
              <a:t>different</a:t>
            </a:r>
            <a:r>
              <a:rPr lang="zh-CN" altLang="en-US" sz="2400" dirty="0" smtClean="0"/>
              <a:t> </a:t>
            </a:r>
            <a:r>
              <a:rPr lang="en-US" altLang="zh-CN" sz="2400" dirty="0" smtClean="0"/>
              <a:t>abundance</a:t>
            </a:r>
            <a:r>
              <a:rPr lang="zh-CN" altLang="en-US" sz="2400" dirty="0" smtClean="0"/>
              <a:t> </a:t>
            </a:r>
            <a:r>
              <a:rPr lang="en-US" altLang="zh-CN" sz="2400" dirty="0" smtClean="0"/>
              <a:t>between</a:t>
            </a:r>
            <a:r>
              <a:rPr lang="zh-CN" altLang="en-US" sz="2400" dirty="0" smtClean="0"/>
              <a:t> </a:t>
            </a:r>
            <a:r>
              <a:rPr lang="en-US" altLang="zh-CN" sz="2400" dirty="0" smtClean="0"/>
              <a:t>the</a:t>
            </a:r>
            <a:r>
              <a:rPr lang="zh-CN" altLang="en-US" sz="2400" dirty="0" smtClean="0"/>
              <a:t> </a:t>
            </a:r>
            <a:r>
              <a:rPr lang="en-US" altLang="zh-CN" sz="2400" dirty="0" smtClean="0"/>
              <a:t>secretor</a:t>
            </a:r>
            <a:r>
              <a:rPr lang="zh-CN" altLang="en-US" sz="2400" dirty="0" smtClean="0"/>
              <a:t> </a:t>
            </a:r>
            <a:r>
              <a:rPr lang="en-US" altLang="zh-CN" sz="2400" dirty="0" smtClean="0"/>
              <a:t>and</a:t>
            </a:r>
            <a:r>
              <a:rPr lang="zh-CN" altLang="en-US" sz="2400" dirty="0" smtClean="0"/>
              <a:t> </a:t>
            </a:r>
            <a:r>
              <a:rPr lang="en-US" altLang="zh-CN" sz="2400" dirty="0" smtClean="0"/>
              <a:t>non</a:t>
            </a:r>
            <a:r>
              <a:rPr lang="zh-CN" altLang="en-US" sz="2400" dirty="0" smtClean="0"/>
              <a:t> </a:t>
            </a:r>
            <a:r>
              <a:rPr lang="en-US" altLang="zh-CN" sz="2400" dirty="0" smtClean="0"/>
              <a:t>secretor.</a:t>
            </a:r>
            <a:r>
              <a:rPr lang="zh-CN" altLang="en-US" sz="2400" dirty="0" smtClean="0"/>
              <a:t> </a:t>
            </a:r>
            <a:r>
              <a:rPr lang="en-US" altLang="zh-CN" sz="2400" dirty="0" smtClean="0"/>
              <a:t>Y</a:t>
            </a:r>
            <a:r>
              <a:rPr lang="zh-CN" altLang="en-US" sz="2400" dirty="0" smtClean="0"/>
              <a:t> </a:t>
            </a:r>
            <a:r>
              <a:rPr lang="en-US" altLang="zh-CN" sz="2400" dirty="0" smtClean="0"/>
              <a:t>axis</a:t>
            </a:r>
            <a:r>
              <a:rPr lang="zh-CN" altLang="en-US" sz="2400" dirty="0" smtClean="0"/>
              <a:t> </a:t>
            </a:r>
            <a:r>
              <a:rPr lang="en-US" altLang="zh-CN" sz="2400" dirty="0" smtClean="0"/>
              <a:t>is</a:t>
            </a:r>
            <a:r>
              <a:rPr lang="zh-CN" altLang="en-US" sz="2400" dirty="0" smtClean="0"/>
              <a:t> </a:t>
            </a:r>
            <a:r>
              <a:rPr lang="mr-IN" altLang="zh-CN" sz="2400" dirty="0" smtClean="0"/>
              <a:t>–</a:t>
            </a:r>
            <a:r>
              <a:rPr lang="en-US" altLang="zh-CN" sz="2400" dirty="0" smtClean="0"/>
              <a:t>log(p),</a:t>
            </a:r>
            <a:r>
              <a:rPr lang="zh-CN" altLang="en-US" sz="2400" dirty="0" smtClean="0"/>
              <a:t> </a:t>
            </a:r>
            <a:r>
              <a:rPr lang="en-US" altLang="zh-CN" sz="2400" dirty="0" smtClean="0"/>
              <a:t>x</a:t>
            </a:r>
            <a:r>
              <a:rPr lang="zh-CN" altLang="en-US" sz="2400" dirty="0" smtClean="0"/>
              <a:t> </a:t>
            </a:r>
            <a:r>
              <a:rPr lang="en-US" altLang="zh-CN" sz="2400" dirty="0" smtClean="0"/>
              <a:t>axis</a:t>
            </a:r>
            <a:r>
              <a:rPr lang="zh-CN" altLang="en-US" sz="2400" dirty="0" smtClean="0"/>
              <a:t> </a:t>
            </a:r>
            <a:r>
              <a:rPr lang="en-US" altLang="zh-CN" sz="2400" dirty="0" smtClean="0"/>
              <a:t>is</a:t>
            </a:r>
            <a:r>
              <a:rPr lang="zh-CN" altLang="en-US" sz="2400" dirty="0" smtClean="0"/>
              <a:t> </a:t>
            </a:r>
            <a:r>
              <a:rPr lang="en-US" altLang="zh-CN" sz="2400" dirty="0" smtClean="0"/>
              <a:t>the</a:t>
            </a:r>
            <a:r>
              <a:rPr lang="zh-CN" altLang="en-US" sz="2400" dirty="0" smtClean="0"/>
              <a:t> </a:t>
            </a:r>
            <a:r>
              <a:rPr lang="en-US" altLang="zh-CN" sz="2400" dirty="0" smtClean="0"/>
              <a:t>coefficient</a:t>
            </a:r>
            <a:r>
              <a:rPr lang="zh-CN" altLang="en-US" sz="2400" dirty="0" smtClean="0"/>
              <a:t> </a:t>
            </a:r>
            <a:r>
              <a:rPr lang="en-US" altLang="zh-CN" sz="2400" dirty="0" smtClean="0"/>
              <a:t>value.</a:t>
            </a:r>
            <a:r>
              <a:rPr lang="zh-CN" altLang="en-US" sz="2400" dirty="0" smtClean="0"/>
              <a:t> </a:t>
            </a:r>
            <a:endParaRPr lang="en-US" sz="2400" dirty="0"/>
          </a:p>
        </p:txBody>
      </p:sp>
    </p:spTree>
    <p:extLst>
      <p:ext uri="{BB962C8B-B14F-4D97-AF65-F5344CB8AC3E}">
        <p14:creationId xmlns:p14="http://schemas.microsoft.com/office/powerpoint/2010/main" val="159352691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628650" y="1375038"/>
            <a:ext cx="8114154" cy="5339729"/>
          </a:xfrm>
          <a:prstGeom prst="rect">
            <a:avLst/>
          </a:prstGeom>
        </p:spPr>
      </p:pic>
      <p:sp>
        <p:nvSpPr>
          <p:cNvPr id="5" name="Title 1"/>
          <p:cNvSpPr>
            <a:spLocks noGrp="1"/>
          </p:cNvSpPr>
          <p:nvPr>
            <p:ph type="title"/>
          </p:nvPr>
        </p:nvSpPr>
        <p:spPr>
          <a:xfrm>
            <a:off x="628650" y="103243"/>
            <a:ext cx="7886700" cy="1325563"/>
          </a:xfrm>
        </p:spPr>
        <p:txBody>
          <a:bodyPr>
            <a:noAutofit/>
          </a:bodyPr>
          <a:lstStyle/>
          <a:p>
            <a:r>
              <a:rPr lang="en-US" altLang="zh-CN" sz="2400" dirty="0" smtClean="0"/>
              <a:t>Data</a:t>
            </a:r>
            <a:r>
              <a:rPr lang="zh-CN" altLang="en-US" sz="2400" dirty="0" smtClean="0"/>
              <a:t> </a:t>
            </a:r>
            <a:r>
              <a:rPr lang="en-US" altLang="zh-CN" sz="2400" dirty="0" smtClean="0"/>
              <a:t>2</a:t>
            </a:r>
            <a:r>
              <a:rPr lang="zh-CN" altLang="en-US" sz="2400" dirty="0" smtClean="0"/>
              <a:t> </a:t>
            </a:r>
            <a:r>
              <a:rPr lang="en-US" altLang="zh-CN" sz="2400" dirty="0" smtClean="0"/>
              <a:t>Part</a:t>
            </a:r>
            <a:r>
              <a:rPr lang="zh-CN" altLang="en-US" sz="2400" dirty="0" smtClean="0"/>
              <a:t> </a:t>
            </a:r>
            <a:r>
              <a:rPr lang="en-US" altLang="zh-CN" sz="2400" dirty="0" smtClean="0"/>
              <a:t>2:</a:t>
            </a:r>
            <a:r>
              <a:rPr lang="zh-CN" altLang="en-US" sz="2400" dirty="0" smtClean="0"/>
              <a:t> </a:t>
            </a:r>
            <a:r>
              <a:rPr lang="en-US" altLang="zh-CN" sz="2400" dirty="0" smtClean="0"/>
              <a:t>The</a:t>
            </a:r>
            <a:r>
              <a:rPr lang="zh-CN" altLang="en-US" sz="2400" dirty="0" smtClean="0"/>
              <a:t> </a:t>
            </a:r>
            <a:r>
              <a:rPr lang="en-US" altLang="zh-CN" sz="2400" dirty="0" smtClean="0"/>
              <a:t>abundance</a:t>
            </a:r>
            <a:r>
              <a:rPr lang="zh-CN" altLang="en-US" sz="2400" dirty="0" smtClean="0"/>
              <a:t> </a:t>
            </a:r>
            <a:r>
              <a:rPr lang="en-US" altLang="zh-CN" sz="2400" dirty="0" smtClean="0"/>
              <a:t>of</a:t>
            </a:r>
            <a:r>
              <a:rPr lang="zh-CN" altLang="en-US" sz="2400" dirty="0" smtClean="0"/>
              <a:t> </a:t>
            </a:r>
            <a:r>
              <a:rPr lang="en-US" altLang="zh-CN" sz="2400" dirty="0" err="1" smtClean="0"/>
              <a:t>Lst</a:t>
            </a:r>
            <a:r>
              <a:rPr lang="zh-CN" altLang="en-US" sz="2400" dirty="0" smtClean="0"/>
              <a:t> </a:t>
            </a:r>
            <a:r>
              <a:rPr lang="en-US" altLang="zh-CN" sz="2400" dirty="0" smtClean="0"/>
              <a:t>b</a:t>
            </a:r>
            <a:r>
              <a:rPr lang="en-US" altLang="zh-CN" sz="2400" dirty="0" smtClean="0"/>
              <a:t>,</a:t>
            </a:r>
            <a:r>
              <a:rPr lang="zh-CN" altLang="en-US" sz="2400" dirty="0" smtClean="0"/>
              <a:t> </a:t>
            </a:r>
            <a:r>
              <a:rPr lang="en-US" altLang="zh-CN" sz="2400" dirty="0" smtClean="0"/>
              <a:t>which</a:t>
            </a:r>
            <a:r>
              <a:rPr lang="zh-CN" altLang="en-US" sz="2400" dirty="0" smtClean="0"/>
              <a:t> </a:t>
            </a:r>
            <a:r>
              <a:rPr lang="en-US" altLang="zh-CN" sz="2400" dirty="0" smtClean="0"/>
              <a:t>can</a:t>
            </a:r>
            <a:r>
              <a:rPr lang="zh-CN" altLang="en-US" sz="2400" dirty="0" smtClean="0"/>
              <a:t> </a:t>
            </a:r>
            <a:r>
              <a:rPr lang="en-US" altLang="zh-CN" sz="2400" dirty="0" smtClean="0"/>
              <a:t>be</a:t>
            </a:r>
            <a:r>
              <a:rPr lang="zh-CN" altLang="en-US" sz="2400" dirty="0" smtClean="0"/>
              <a:t> </a:t>
            </a:r>
            <a:r>
              <a:rPr lang="en-US" altLang="zh-CN" sz="2400" dirty="0" smtClean="0"/>
              <a:t>a</a:t>
            </a:r>
            <a:r>
              <a:rPr lang="zh-CN" altLang="en-US" sz="2400" dirty="0" smtClean="0"/>
              <a:t> </a:t>
            </a:r>
            <a:r>
              <a:rPr lang="en-US" altLang="zh-CN" sz="2400" dirty="0" smtClean="0"/>
              <a:t>precursor</a:t>
            </a:r>
            <a:r>
              <a:rPr lang="zh-CN" altLang="en-US" sz="2400" dirty="0" smtClean="0"/>
              <a:t> </a:t>
            </a:r>
            <a:r>
              <a:rPr lang="en-US" altLang="zh-CN" sz="2400" dirty="0" smtClean="0"/>
              <a:t>for</a:t>
            </a:r>
            <a:r>
              <a:rPr lang="zh-CN" altLang="en-US" sz="2400" dirty="0" smtClean="0"/>
              <a:t> </a:t>
            </a:r>
            <a:r>
              <a:rPr lang="en-US" altLang="zh-CN" sz="2400" dirty="0" smtClean="0"/>
              <a:t>others,</a:t>
            </a:r>
            <a:r>
              <a:rPr lang="zh-CN" altLang="en-US" sz="2400" dirty="0" smtClean="0"/>
              <a:t> </a:t>
            </a:r>
            <a:r>
              <a:rPr lang="en-US" altLang="zh-CN" sz="2400" dirty="0" smtClean="0"/>
              <a:t>are</a:t>
            </a:r>
            <a:r>
              <a:rPr lang="zh-CN" altLang="en-US" sz="2400" dirty="0" smtClean="0"/>
              <a:t> </a:t>
            </a:r>
            <a:r>
              <a:rPr lang="en-US" altLang="zh-CN" sz="2400" dirty="0" smtClean="0"/>
              <a:t>recalculated</a:t>
            </a:r>
            <a:r>
              <a:rPr lang="zh-CN" altLang="en-US" sz="2400" dirty="0" smtClean="0"/>
              <a:t> </a:t>
            </a:r>
            <a:r>
              <a:rPr lang="en-US" altLang="zh-CN" sz="2400" dirty="0" smtClean="0"/>
              <a:t>as</a:t>
            </a:r>
            <a:r>
              <a:rPr lang="zh-CN" altLang="en-US" sz="2400" dirty="0" smtClean="0"/>
              <a:t> </a:t>
            </a:r>
            <a:r>
              <a:rPr lang="en-US" altLang="zh-CN" sz="2400" dirty="0" smtClean="0"/>
              <a:t>a</a:t>
            </a:r>
            <a:r>
              <a:rPr lang="zh-CN" altLang="en-US" sz="2400" dirty="0" smtClean="0"/>
              <a:t> </a:t>
            </a:r>
            <a:r>
              <a:rPr lang="en-US" altLang="zh-CN" sz="2400" dirty="0" smtClean="0"/>
              <a:t>substructure</a:t>
            </a:r>
            <a:r>
              <a:rPr lang="zh-CN" altLang="en-US" sz="2400" dirty="0" smtClean="0"/>
              <a:t> </a:t>
            </a:r>
            <a:r>
              <a:rPr lang="en-US" altLang="zh-CN" sz="2400" dirty="0" smtClean="0"/>
              <a:t>in</a:t>
            </a:r>
            <a:r>
              <a:rPr lang="zh-CN" altLang="en-US" sz="2400" dirty="0" smtClean="0"/>
              <a:t> </a:t>
            </a:r>
            <a:r>
              <a:rPr lang="en-US" altLang="zh-CN" sz="2400" dirty="0" smtClean="0"/>
              <a:t>synthesis</a:t>
            </a:r>
            <a:r>
              <a:rPr lang="zh-CN" altLang="en-US" sz="2400" dirty="0" smtClean="0"/>
              <a:t> </a:t>
            </a:r>
            <a:r>
              <a:rPr lang="en-US" altLang="zh-CN" sz="2400" dirty="0" smtClean="0"/>
              <a:t>network,</a:t>
            </a:r>
            <a:r>
              <a:rPr lang="zh-CN" altLang="en-US" sz="2400" dirty="0" smtClean="0"/>
              <a:t> </a:t>
            </a:r>
            <a:r>
              <a:rPr lang="en-US" altLang="zh-CN" sz="2400" dirty="0" smtClean="0"/>
              <a:t>which</a:t>
            </a:r>
            <a:r>
              <a:rPr lang="zh-CN" altLang="en-US" sz="2400" dirty="0" smtClean="0"/>
              <a:t> </a:t>
            </a:r>
            <a:r>
              <a:rPr lang="en-US" altLang="zh-CN" sz="2400" dirty="0" smtClean="0"/>
              <a:t>might</a:t>
            </a:r>
            <a:r>
              <a:rPr lang="zh-CN" altLang="en-US" sz="2400" dirty="0" smtClean="0"/>
              <a:t> </a:t>
            </a:r>
            <a:r>
              <a:rPr lang="en-US" altLang="zh-CN" sz="2400" dirty="0" smtClean="0"/>
              <a:t>give</a:t>
            </a:r>
            <a:r>
              <a:rPr lang="zh-CN" altLang="en-US" sz="2400" dirty="0" smtClean="0"/>
              <a:t> </a:t>
            </a:r>
            <a:r>
              <a:rPr lang="en-US" altLang="zh-CN" sz="2400" dirty="0" smtClean="0"/>
              <a:t>us</a:t>
            </a:r>
            <a:r>
              <a:rPr lang="zh-CN" altLang="en-US" sz="2400" dirty="0" smtClean="0"/>
              <a:t> </a:t>
            </a:r>
            <a:r>
              <a:rPr lang="en-US" altLang="zh-CN" sz="2400" dirty="0" smtClean="0"/>
              <a:t>more</a:t>
            </a:r>
            <a:r>
              <a:rPr lang="zh-CN" altLang="en-US" sz="2400" dirty="0" smtClean="0"/>
              <a:t> </a:t>
            </a:r>
            <a:r>
              <a:rPr lang="en-US" altLang="zh-CN" sz="2400" dirty="0" smtClean="0"/>
              <a:t>biological</a:t>
            </a:r>
            <a:r>
              <a:rPr lang="zh-CN" altLang="en-US" sz="2400" dirty="0" smtClean="0"/>
              <a:t> </a:t>
            </a:r>
            <a:r>
              <a:rPr lang="en-US" altLang="zh-CN" sz="2400" dirty="0" smtClean="0"/>
              <a:t>information.</a:t>
            </a:r>
            <a:endParaRPr lang="en-US" sz="2400" dirty="0"/>
          </a:p>
        </p:txBody>
      </p:sp>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l="46950" t="64630" r="43038" b="22090"/>
          <a:stretch/>
        </p:blipFill>
        <p:spPr>
          <a:xfrm>
            <a:off x="4064083" y="3353228"/>
            <a:ext cx="758999" cy="566333"/>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8576" y="6015363"/>
            <a:ext cx="890777" cy="501946"/>
          </a:xfrm>
          <a:prstGeom prst="rect">
            <a:avLst/>
          </a:prstGeom>
        </p:spPr>
      </p:pic>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l="24856" t="64817" r="67204" b="22090"/>
          <a:stretch/>
        </p:blipFill>
        <p:spPr>
          <a:xfrm>
            <a:off x="4064083" y="5885767"/>
            <a:ext cx="758999" cy="703997"/>
          </a:xfrm>
          <a:prstGeom prst="rect">
            <a:avLst/>
          </a:prstGeom>
        </p:spPr>
      </p:pic>
      <p:pic>
        <p:nvPicPr>
          <p:cNvPr id="9" name="Picture 8"/>
          <p:cNvPicPr>
            <a:picLocks noChangeAspect="1"/>
          </p:cNvPicPr>
          <p:nvPr/>
        </p:nvPicPr>
        <p:blipFill rotWithShape="1">
          <a:blip r:embed="rId3">
            <a:extLst>
              <a:ext uri="{28A0092B-C50C-407E-A947-70E740481C1C}">
                <a14:useLocalDpi xmlns:a14="http://schemas.microsoft.com/office/drawing/2010/main" val="0"/>
              </a:ext>
            </a:extLst>
          </a:blip>
          <a:srcRect l="24856" t="64817" r="67204" b="26157"/>
          <a:stretch/>
        </p:blipFill>
        <p:spPr>
          <a:xfrm>
            <a:off x="0" y="2732231"/>
            <a:ext cx="758999" cy="485300"/>
          </a:xfrm>
          <a:prstGeom prst="rect">
            <a:avLst/>
          </a:prstGeom>
        </p:spPr>
      </p:pic>
    </p:spTree>
    <p:extLst>
      <p:ext uri="{BB962C8B-B14F-4D97-AF65-F5344CB8AC3E}">
        <p14:creationId xmlns:p14="http://schemas.microsoft.com/office/powerpoint/2010/main" val="58380294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Take</a:t>
            </a:r>
            <a:r>
              <a:rPr lang="zh-CN" altLang="en-US" dirty="0" smtClean="0"/>
              <a:t> </a:t>
            </a:r>
            <a:r>
              <a:rPr lang="en-US" altLang="zh-CN" dirty="0" smtClean="0"/>
              <a:t>home</a:t>
            </a:r>
            <a:r>
              <a:rPr lang="zh-CN" altLang="en-US" dirty="0" smtClean="0"/>
              <a:t> </a:t>
            </a:r>
            <a:r>
              <a:rPr lang="en-US" altLang="zh-CN" dirty="0" smtClean="0"/>
              <a:t>message</a:t>
            </a:r>
            <a:endParaRPr lang="en-US" dirty="0"/>
          </a:p>
        </p:txBody>
      </p:sp>
      <p:sp>
        <p:nvSpPr>
          <p:cNvPr id="3" name="Content Placeholder 2"/>
          <p:cNvSpPr>
            <a:spLocks noGrp="1"/>
          </p:cNvSpPr>
          <p:nvPr>
            <p:ph idx="1"/>
          </p:nvPr>
        </p:nvSpPr>
        <p:spPr>
          <a:xfrm>
            <a:off x="628650" y="1825625"/>
            <a:ext cx="7886700" cy="3376601"/>
          </a:xfrm>
        </p:spPr>
        <p:txBody>
          <a:bodyPr>
            <a:normAutofit fontScale="77500" lnSpcReduction="20000"/>
          </a:bodyPr>
          <a:lstStyle/>
          <a:p>
            <a:r>
              <a:rPr lang="en-US" altLang="zh-CN" dirty="0" smtClean="0"/>
              <a:t>Study</a:t>
            </a:r>
            <a:r>
              <a:rPr lang="zh-CN" altLang="en-US" dirty="0" smtClean="0"/>
              <a:t> </a:t>
            </a:r>
            <a:r>
              <a:rPr lang="en-US" altLang="zh-CN" dirty="0" smtClean="0"/>
              <a:t>the</a:t>
            </a:r>
            <a:r>
              <a:rPr lang="zh-CN" altLang="en-US" dirty="0" smtClean="0"/>
              <a:t> </a:t>
            </a:r>
            <a:r>
              <a:rPr lang="en-US" altLang="zh-CN" dirty="0" smtClean="0"/>
              <a:t>motif</a:t>
            </a:r>
            <a:r>
              <a:rPr lang="zh-CN" altLang="en-US" dirty="0" smtClean="0"/>
              <a:t> </a:t>
            </a:r>
            <a:r>
              <a:rPr lang="en-US" altLang="zh-CN" dirty="0" smtClean="0"/>
              <a:t>based</a:t>
            </a:r>
            <a:r>
              <a:rPr lang="zh-CN" altLang="en-US" dirty="0" smtClean="0"/>
              <a:t> </a:t>
            </a:r>
            <a:r>
              <a:rPr lang="en-US" altLang="zh-CN" dirty="0" smtClean="0"/>
              <a:t>on</a:t>
            </a:r>
            <a:r>
              <a:rPr lang="zh-CN" altLang="en-US" dirty="0" smtClean="0"/>
              <a:t> </a:t>
            </a:r>
            <a:r>
              <a:rPr lang="en-US" altLang="zh-CN" dirty="0" err="1" smtClean="0"/>
              <a:t>glycoprofile</a:t>
            </a:r>
            <a:r>
              <a:rPr lang="zh-CN" altLang="en-US" dirty="0" smtClean="0"/>
              <a:t> </a:t>
            </a:r>
            <a:r>
              <a:rPr lang="en-US" altLang="zh-CN" dirty="0" smtClean="0"/>
              <a:t>from</a:t>
            </a:r>
            <a:r>
              <a:rPr lang="zh-CN" altLang="en-US" dirty="0" smtClean="0"/>
              <a:t> </a:t>
            </a:r>
            <a:r>
              <a:rPr lang="en-US" altLang="zh-CN" dirty="0" smtClean="0"/>
              <a:t>the</a:t>
            </a:r>
            <a:r>
              <a:rPr lang="zh-CN" altLang="en-US" dirty="0" smtClean="0"/>
              <a:t> </a:t>
            </a:r>
            <a:r>
              <a:rPr lang="en-US" altLang="zh-CN" dirty="0" smtClean="0"/>
              <a:t>synthesis</a:t>
            </a:r>
            <a:r>
              <a:rPr lang="zh-CN" altLang="en-US" dirty="0" smtClean="0"/>
              <a:t> </a:t>
            </a:r>
            <a:r>
              <a:rPr lang="en-US" altLang="zh-CN" dirty="0" smtClean="0"/>
              <a:t>network</a:t>
            </a:r>
            <a:r>
              <a:rPr lang="zh-CN" altLang="en-US" dirty="0" smtClean="0"/>
              <a:t> </a:t>
            </a:r>
            <a:r>
              <a:rPr lang="en-US" altLang="zh-CN" dirty="0" smtClean="0"/>
              <a:t>perspective.</a:t>
            </a:r>
            <a:endParaRPr lang="en-US" dirty="0" smtClean="0"/>
          </a:p>
          <a:p>
            <a:r>
              <a:rPr lang="en-US" dirty="0" smtClean="0"/>
              <a:t>The </a:t>
            </a:r>
            <a:r>
              <a:rPr lang="en-US" dirty="0"/>
              <a:t>biosynthesis of glycan is determined by glycosyltransferases that assemble monosaccharides moieties into linear and branched glycan chains step by step . Since there is no template, the synthesis is totally stochastic process. </a:t>
            </a:r>
            <a:r>
              <a:rPr lang="en-US" dirty="0" smtClean="0"/>
              <a:t>A </a:t>
            </a:r>
            <a:r>
              <a:rPr lang="en-US" dirty="0" err="1"/>
              <a:t>glycoprofile</a:t>
            </a:r>
            <a:r>
              <a:rPr lang="en-US" dirty="0"/>
              <a:t> has multiple glycan and each glycan are the product of a complex network. </a:t>
            </a:r>
            <a:r>
              <a:rPr lang="en-US" dirty="0" smtClean="0"/>
              <a:t>It is very hard to simulate the synthesis of each glycan individually by using stochastic model.  However</a:t>
            </a:r>
            <a:r>
              <a:rPr lang="en-US" dirty="0"/>
              <a:t>, the </a:t>
            </a:r>
            <a:r>
              <a:rPr lang="en-US" dirty="0" err="1"/>
              <a:t>glycoprofile</a:t>
            </a:r>
            <a:r>
              <a:rPr lang="en-US" dirty="0"/>
              <a:t> provides a macroscopic description of this stochastic system. If we break down all glycan into substructures, we can study the progress of this complex network comprehensively.  </a:t>
            </a:r>
          </a:p>
          <a:p>
            <a:endParaRPr lang="en-US" dirty="0"/>
          </a:p>
        </p:txBody>
      </p:sp>
    </p:spTree>
    <p:extLst>
      <p:ext uri="{BB962C8B-B14F-4D97-AF65-F5344CB8AC3E}">
        <p14:creationId xmlns:p14="http://schemas.microsoft.com/office/powerpoint/2010/main" val="161846976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6276" y="347529"/>
            <a:ext cx="6587206" cy="994172"/>
          </a:xfrm>
        </p:spPr>
        <p:txBody>
          <a:bodyPr>
            <a:noAutofit/>
          </a:bodyPr>
          <a:lstStyle/>
          <a:p>
            <a:r>
              <a:rPr lang="en-US" altLang="zh-CN" sz="3200" dirty="0" smtClean="0"/>
              <a:t>Figure</a:t>
            </a:r>
            <a:r>
              <a:rPr lang="zh-CN" altLang="en-US" sz="3200" dirty="0" smtClean="0"/>
              <a:t> </a:t>
            </a:r>
            <a:r>
              <a:rPr lang="en-US" altLang="zh-CN" sz="3200" dirty="0" smtClean="0"/>
              <a:t>1.</a:t>
            </a:r>
            <a:r>
              <a:rPr lang="zh-CN" altLang="en-US" sz="3200" dirty="0" smtClean="0"/>
              <a:t> </a:t>
            </a:r>
            <a:r>
              <a:rPr lang="en-US" altLang="zh-CN" sz="3200" dirty="0" smtClean="0"/>
              <a:t>Workflow</a:t>
            </a:r>
            <a:r>
              <a:rPr lang="zh-CN" altLang="en-US" sz="3200" dirty="0" smtClean="0"/>
              <a:t> </a:t>
            </a:r>
            <a:r>
              <a:rPr lang="en-US" altLang="zh-CN" sz="3200" dirty="0" smtClean="0"/>
              <a:t>and</a:t>
            </a:r>
            <a:r>
              <a:rPr lang="zh-CN" altLang="en-US" sz="3200" dirty="0" smtClean="0"/>
              <a:t> </a:t>
            </a:r>
            <a:r>
              <a:rPr lang="en-US" altLang="zh-CN" sz="3200" dirty="0" smtClean="0"/>
              <a:t>idea</a:t>
            </a:r>
            <a:r>
              <a:rPr lang="zh-CN" altLang="en-US" sz="3200" dirty="0" smtClean="0"/>
              <a:t> </a:t>
            </a:r>
            <a:r>
              <a:rPr lang="en-US" altLang="zh-CN" sz="3200" dirty="0" smtClean="0"/>
              <a:t>of</a:t>
            </a:r>
            <a:r>
              <a:rPr lang="zh-CN" altLang="en-US" sz="3200" dirty="0" smtClean="0"/>
              <a:t> </a:t>
            </a:r>
            <a:r>
              <a:rPr lang="en-US" altLang="zh-CN" sz="3200" dirty="0" smtClean="0"/>
              <a:t>data</a:t>
            </a:r>
            <a:r>
              <a:rPr lang="zh-CN" altLang="en-US" sz="3200" dirty="0" smtClean="0"/>
              <a:t> </a:t>
            </a:r>
            <a:r>
              <a:rPr lang="en-US" altLang="zh-CN" sz="3200" dirty="0" smtClean="0"/>
              <a:t>preprocessing.</a:t>
            </a:r>
            <a:r>
              <a:rPr lang="zh-CN" altLang="en-US" sz="3200" dirty="0" smtClean="0"/>
              <a:t>（</a:t>
            </a:r>
            <a:r>
              <a:rPr lang="en-US" altLang="zh-CN" sz="3200" dirty="0" smtClean="0"/>
              <a:t>Need</a:t>
            </a:r>
            <a:r>
              <a:rPr lang="zh-CN" altLang="en-US" sz="3200" dirty="0" smtClean="0"/>
              <a:t> </a:t>
            </a:r>
            <a:r>
              <a:rPr lang="en-US" altLang="zh-CN" sz="3200" dirty="0" smtClean="0"/>
              <a:t>Simplify</a:t>
            </a:r>
            <a:r>
              <a:rPr lang="zh-CN" altLang="en-US" sz="3200" dirty="0" smtClean="0"/>
              <a:t>）</a:t>
            </a:r>
            <a:endParaRPr lang="en-US" sz="3200" dirty="0"/>
          </a:p>
        </p:txBody>
      </p:sp>
      <p:sp>
        <p:nvSpPr>
          <p:cNvPr id="61" name="TextBox 60"/>
          <p:cNvSpPr txBox="1"/>
          <p:nvPr/>
        </p:nvSpPr>
        <p:spPr>
          <a:xfrm>
            <a:off x="542894" y="5697645"/>
            <a:ext cx="3166984" cy="537455"/>
          </a:xfrm>
          <a:prstGeom prst="rect">
            <a:avLst/>
          </a:prstGeom>
          <a:noFill/>
        </p:spPr>
        <p:txBody>
          <a:bodyPr wrap="square" rtlCol="0">
            <a:spAutoFit/>
          </a:bodyPr>
          <a:lstStyle/>
          <a:p>
            <a:r>
              <a:rPr lang="en-US" altLang="zh-CN" sz="964" dirty="0"/>
              <a:t>The</a:t>
            </a:r>
            <a:r>
              <a:rPr lang="zh-CN" altLang="en-US" sz="964" dirty="0"/>
              <a:t> </a:t>
            </a:r>
            <a:r>
              <a:rPr lang="en-US" altLang="zh-CN" sz="964" dirty="0"/>
              <a:t>workflow</a:t>
            </a:r>
            <a:r>
              <a:rPr lang="zh-CN" altLang="en-US" sz="964" dirty="0"/>
              <a:t> </a:t>
            </a:r>
            <a:r>
              <a:rPr lang="en-US" altLang="zh-CN" sz="964" dirty="0"/>
              <a:t>of</a:t>
            </a:r>
            <a:r>
              <a:rPr lang="zh-CN" altLang="en-US" sz="964" dirty="0"/>
              <a:t> </a:t>
            </a:r>
            <a:r>
              <a:rPr lang="en-US" altLang="zh-CN" sz="964" dirty="0"/>
              <a:t>the</a:t>
            </a:r>
            <a:r>
              <a:rPr lang="zh-CN" altLang="en-US" sz="964" dirty="0"/>
              <a:t> </a:t>
            </a:r>
            <a:r>
              <a:rPr lang="en-US" altLang="zh-CN" sz="964" dirty="0"/>
              <a:t>analysis</a:t>
            </a:r>
            <a:r>
              <a:rPr lang="zh-CN" altLang="en-US" sz="964" dirty="0"/>
              <a:t> </a:t>
            </a:r>
            <a:r>
              <a:rPr lang="en-US" altLang="zh-CN" sz="964" dirty="0"/>
              <a:t>pipeline.</a:t>
            </a:r>
            <a:r>
              <a:rPr lang="zh-CN" altLang="en-US" sz="964" dirty="0"/>
              <a:t> </a:t>
            </a:r>
            <a:r>
              <a:rPr lang="en-US" altLang="zh-CN" sz="964" dirty="0"/>
              <a:t>The</a:t>
            </a:r>
            <a:r>
              <a:rPr lang="zh-CN" altLang="en-US" sz="964" dirty="0"/>
              <a:t> </a:t>
            </a:r>
            <a:r>
              <a:rPr lang="en-US" altLang="zh-CN" sz="964" dirty="0"/>
              <a:t>data</a:t>
            </a:r>
            <a:r>
              <a:rPr lang="zh-CN" altLang="en-US" sz="964" dirty="0"/>
              <a:t> </a:t>
            </a:r>
            <a:r>
              <a:rPr lang="en-US" altLang="zh-CN" sz="964" dirty="0"/>
              <a:t>from</a:t>
            </a:r>
            <a:r>
              <a:rPr lang="zh-CN" altLang="en-US" sz="964" dirty="0"/>
              <a:t> </a:t>
            </a:r>
            <a:r>
              <a:rPr lang="en-US" altLang="zh-CN" sz="964" dirty="0" err="1"/>
              <a:t>Glycoprofile</a:t>
            </a:r>
            <a:r>
              <a:rPr lang="zh-CN" altLang="en-US" sz="964" dirty="0"/>
              <a:t> </a:t>
            </a:r>
            <a:r>
              <a:rPr lang="en-US" altLang="zh-CN" sz="964" dirty="0"/>
              <a:t>and</a:t>
            </a:r>
            <a:r>
              <a:rPr lang="zh-CN" altLang="en-US" sz="964" dirty="0"/>
              <a:t> </a:t>
            </a:r>
            <a:r>
              <a:rPr lang="en-US" altLang="zh-CN" sz="964" dirty="0"/>
              <a:t>Glycan</a:t>
            </a:r>
            <a:r>
              <a:rPr lang="zh-CN" altLang="en-US" sz="964" dirty="0"/>
              <a:t> </a:t>
            </a:r>
            <a:r>
              <a:rPr lang="en-US" altLang="zh-CN" sz="964" dirty="0"/>
              <a:t>structure</a:t>
            </a:r>
            <a:r>
              <a:rPr lang="zh-CN" altLang="en-US" sz="964" dirty="0"/>
              <a:t> </a:t>
            </a:r>
            <a:r>
              <a:rPr lang="en-US" altLang="zh-CN" sz="964" dirty="0"/>
              <a:t>are</a:t>
            </a:r>
            <a:r>
              <a:rPr lang="zh-CN" altLang="en-US" sz="964" dirty="0"/>
              <a:t> </a:t>
            </a:r>
            <a:r>
              <a:rPr lang="en-US" altLang="zh-CN" sz="964" dirty="0"/>
              <a:t>vectored</a:t>
            </a:r>
            <a:r>
              <a:rPr lang="zh-CN" altLang="en-US" sz="964" dirty="0"/>
              <a:t> </a:t>
            </a:r>
            <a:r>
              <a:rPr lang="en-US" altLang="zh-CN" sz="964" dirty="0"/>
              <a:t>to</a:t>
            </a:r>
            <a:r>
              <a:rPr lang="zh-CN" altLang="en-US" sz="964" dirty="0"/>
              <a:t> </a:t>
            </a:r>
            <a:r>
              <a:rPr lang="en-US" altLang="zh-CN" sz="964" dirty="0"/>
              <a:t>numeric</a:t>
            </a:r>
            <a:r>
              <a:rPr lang="zh-CN" altLang="en-US" sz="964" dirty="0"/>
              <a:t> </a:t>
            </a:r>
            <a:r>
              <a:rPr lang="en-US" altLang="zh-CN" sz="964" dirty="0"/>
              <a:t>vector</a:t>
            </a:r>
            <a:r>
              <a:rPr lang="zh-CN" altLang="en-US" sz="964" dirty="0"/>
              <a:t> </a:t>
            </a:r>
            <a:r>
              <a:rPr lang="en-US" altLang="zh-CN" sz="964" dirty="0"/>
              <a:t>and</a:t>
            </a:r>
            <a:r>
              <a:rPr lang="zh-CN" altLang="en-US" sz="964" dirty="0"/>
              <a:t> </a:t>
            </a:r>
            <a:r>
              <a:rPr lang="en-US" altLang="zh-CN" sz="964" dirty="0"/>
              <a:t>then</a:t>
            </a:r>
            <a:r>
              <a:rPr lang="zh-CN" altLang="en-US" sz="964" dirty="0"/>
              <a:t> </a:t>
            </a:r>
            <a:r>
              <a:rPr lang="en-US" altLang="zh-CN" sz="964" dirty="0"/>
              <a:t>go</a:t>
            </a:r>
            <a:r>
              <a:rPr lang="zh-CN" altLang="en-US" sz="964" dirty="0"/>
              <a:t> </a:t>
            </a:r>
            <a:r>
              <a:rPr lang="en-US" altLang="zh-CN" sz="964" dirty="0"/>
              <a:t>to</a:t>
            </a:r>
            <a:r>
              <a:rPr lang="zh-CN" altLang="en-US" sz="964" dirty="0"/>
              <a:t> </a:t>
            </a:r>
            <a:r>
              <a:rPr lang="en-US" altLang="zh-CN" sz="964" dirty="0"/>
              <a:t>the</a:t>
            </a:r>
            <a:r>
              <a:rPr lang="zh-CN" altLang="en-US" sz="964" dirty="0"/>
              <a:t> </a:t>
            </a:r>
            <a:r>
              <a:rPr lang="en-US" altLang="zh-CN" sz="964" dirty="0"/>
              <a:t>hierarchical</a:t>
            </a:r>
            <a:r>
              <a:rPr lang="zh-CN" altLang="en-US" sz="964" dirty="0"/>
              <a:t> </a:t>
            </a:r>
            <a:r>
              <a:rPr lang="en-US" altLang="zh-CN" sz="964" dirty="0"/>
              <a:t>analysis.</a:t>
            </a:r>
            <a:endParaRPr lang="en-US" sz="964" dirty="0"/>
          </a:p>
        </p:txBody>
      </p:sp>
      <p:sp>
        <p:nvSpPr>
          <p:cNvPr id="85" name="TextBox 84"/>
          <p:cNvSpPr txBox="1"/>
          <p:nvPr/>
        </p:nvSpPr>
        <p:spPr>
          <a:xfrm>
            <a:off x="4869071" y="5506354"/>
            <a:ext cx="3166984" cy="1279325"/>
          </a:xfrm>
          <a:prstGeom prst="rect">
            <a:avLst/>
          </a:prstGeom>
          <a:noFill/>
        </p:spPr>
        <p:txBody>
          <a:bodyPr wrap="square" rtlCol="0">
            <a:spAutoFit/>
          </a:bodyPr>
          <a:lstStyle/>
          <a:p>
            <a:r>
              <a:rPr lang="en-US" altLang="zh-CN" sz="964" dirty="0"/>
              <a:t>White</a:t>
            </a:r>
            <a:r>
              <a:rPr lang="zh-CN" altLang="en-US" sz="964" dirty="0"/>
              <a:t> </a:t>
            </a:r>
            <a:r>
              <a:rPr lang="en-US" altLang="zh-CN" sz="964" dirty="0"/>
              <a:t>box:</a:t>
            </a:r>
            <a:r>
              <a:rPr lang="zh-CN" altLang="en-US" sz="964" dirty="0"/>
              <a:t> </a:t>
            </a:r>
            <a:r>
              <a:rPr lang="en-US" altLang="zh-CN" sz="964" dirty="0"/>
              <a:t>pseudo</a:t>
            </a:r>
            <a:r>
              <a:rPr lang="zh-CN" altLang="en-US" sz="964" dirty="0"/>
              <a:t> </a:t>
            </a:r>
            <a:r>
              <a:rPr lang="en-US" altLang="zh-CN" sz="964" dirty="0" err="1"/>
              <a:t>glycoprofile</a:t>
            </a:r>
            <a:endParaRPr lang="en-US" altLang="zh-CN" sz="964" dirty="0"/>
          </a:p>
          <a:p>
            <a:r>
              <a:rPr lang="en-US" altLang="zh-CN" sz="964" dirty="0"/>
              <a:t>Orange</a:t>
            </a:r>
            <a:r>
              <a:rPr lang="zh-CN" altLang="en-US" sz="964" dirty="0"/>
              <a:t> </a:t>
            </a:r>
            <a:r>
              <a:rPr lang="en-US" altLang="zh-CN" sz="964" dirty="0"/>
              <a:t>box :</a:t>
            </a:r>
            <a:r>
              <a:rPr lang="zh-CN" altLang="en-US" sz="964" dirty="0"/>
              <a:t> </a:t>
            </a:r>
            <a:r>
              <a:rPr lang="en-US" altLang="zh-CN" sz="964" dirty="0"/>
              <a:t>glycan</a:t>
            </a:r>
            <a:r>
              <a:rPr lang="zh-CN" altLang="en-US" sz="964" dirty="0"/>
              <a:t> </a:t>
            </a:r>
            <a:r>
              <a:rPr lang="en-US" altLang="zh-CN" sz="964" dirty="0"/>
              <a:t>structure</a:t>
            </a:r>
            <a:r>
              <a:rPr lang="zh-CN" altLang="en-US" sz="964" dirty="0"/>
              <a:t> </a:t>
            </a:r>
            <a:endParaRPr lang="en-US" altLang="zh-CN" sz="964" dirty="0"/>
          </a:p>
          <a:p>
            <a:r>
              <a:rPr lang="en-US" altLang="zh-CN" sz="964" dirty="0"/>
              <a:t>Green</a:t>
            </a:r>
            <a:r>
              <a:rPr lang="zh-CN" altLang="en-US" sz="964" dirty="0"/>
              <a:t> </a:t>
            </a:r>
            <a:r>
              <a:rPr lang="en-US" altLang="zh-CN" sz="964" dirty="0"/>
              <a:t>box :</a:t>
            </a:r>
            <a:r>
              <a:rPr lang="zh-CN" altLang="en-US" sz="964" dirty="0"/>
              <a:t> </a:t>
            </a:r>
            <a:r>
              <a:rPr lang="en-US" altLang="zh-CN" sz="964" dirty="0" err="1"/>
              <a:t>glycoprofile</a:t>
            </a:r>
            <a:r>
              <a:rPr lang="zh-CN" altLang="en-US" sz="964" dirty="0"/>
              <a:t> </a:t>
            </a:r>
            <a:r>
              <a:rPr lang="en-US" altLang="zh-CN" sz="964" dirty="0"/>
              <a:t>abundance</a:t>
            </a:r>
            <a:r>
              <a:rPr lang="zh-CN" altLang="en-US" sz="964" dirty="0"/>
              <a:t> </a:t>
            </a:r>
            <a:r>
              <a:rPr lang="en-US" altLang="zh-CN" sz="964" dirty="0"/>
              <a:t>vector</a:t>
            </a:r>
          </a:p>
          <a:p>
            <a:r>
              <a:rPr lang="en-US" altLang="zh-CN" sz="964" dirty="0"/>
              <a:t>Grey</a:t>
            </a:r>
            <a:r>
              <a:rPr lang="zh-CN" altLang="en-US" sz="964" dirty="0"/>
              <a:t> </a:t>
            </a:r>
            <a:r>
              <a:rPr lang="en-US" altLang="zh-CN" sz="964" dirty="0"/>
              <a:t>box :</a:t>
            </a:r>
            <a:r>
              <a:rPr lang="zh-CN" altLang="en-US" sz="964" dirty="0"/>
              <a:t> </a:t>
            </a:r>
            <a:r>
              <a:rPr lang="en-US" altLang="zh-CN" sz="964" dirty="0"/>
              <a:t>glycan</a:t>
            </a:r>
            <a:r>
              <a:rPr lang="zh-CN" altLang="en-US" sz="964" dirty="0"/>
              <a:t> </a:t>
            </a:r>
            <a:r>
              <a:rPr lang="en-US" altLang="zh-CN" sz="964" dirty="0"/>
              <a:t>abundance</a:t>
            </a:r>
          </a:p>
          <a:p>
            <a:endParaRPr lang="en-US" altLang="zh-CN" sz="964" dirty="0"/>
          </a:p>
          <a:p>
            <a:r>
              <a:rPr lang="en-US" altLang="zh-CN" sz="964" dirty="0"/>
              <a:t>This</a:t>
            </a:r>
            <a:r>
              <a:rPr lang="zh-CN" altLang="en-US" sz="964" dirty="0"/>
              <a:t> </a:t>
            </a:r>
            <a:r>
              <a:rPr lang="en-US" altLang="zh-CN" sz="964" dirty="0"/>
              <a:t>plot</a:t>
            </a:r>
            <a:r>
              <a:rPr lang="zh-CN" altLang="en-US" sz="964" dirty="0"/>
              <a:t> </a:t>
            </a:r>
            <a:r>
              <a:rPr lang="en-US" altLang="zh-CN" sz="964" dirty="0"/>
              <a:t>shows</a:t>
            </a:r>
            <a:r>
              <a:rPr lang="zh-CN" altLang="en-US" sz="964" dirty="0"/>
              <a:t> </a:t>
            </a:r>
            <a:r>
              <a:rPr lang="en-US" altLang="zh-CN" sz="964" dirty="0"/>
              <a:t>that</a:t>
            </a:r>
            <a:r>
              <a:rPr lang="zh-CN" altLang="en-US" sz="964" dirty="0"/>
              <a:t> </a:t>
            </a:r>
            <a:r>
              <a:rPr lang="en-US" altLang="zh-CN" sz="964" dirty="0"/>
              <a:t>how</a:t>
            </a:r>
            <a:r>
              <a:rPr lang="zh-CN" altLang="en-US" sz="964" dirty="0"/>
              <a:t> </a:t>
            </a:r>
            <a:r>
              <a:rPr lang="en-US" altLang="zh-CN" sz="964" dirty="0"/>
              <a:t>the</a:t>
            </a:r>
            <a:r>
              <a:rPr lang="zh-CN" altLang="en-US" sz="964" dirty="0"/>
              <a:t> </a:t>
            </a:r>
            <a:r>
              <a:rPr lang="en-US" altLang="zh-CN" sz="964" dirty="0" err="1"/>
              <a:t>glycoprofile</a:t>
            </a:r>
            <a:r>
              <a:rPr lang="zh-CN" altLang="en-US" sz="964" dirty="0"/>
              <a:t> </a:t>
            </a:r>
            <a:r>
              <a:rPr lang="en-US" altLang="zh-CN" sz="964" dirty="0"/>
              <a:t>data</a:t>
            </a:r>
            <a:r>
              <a:rPr lang="zh-CN" altLang="en-US" sz="964" dirty="0"/>
              <a:t> </a:t>
            </a:r>
            <a:r>
              <a:rPr lang="en-US" altLang="zh-CN" sz="964" dirty="0"/>
              <a:t>is</a:t>
            </a:r>
            <a:r>
              <a:rPr lang="zh-CN" altLang="en-US" sz="964" dirty="0"/>
              <a:t> </a:t>
            </a:r>
            <a:r>
              <a:rPr lang="en-US" altLang="zh-CN" sz="964" dirty="0"/>
              <a:t>transformed</a:t>
            </a:r>
            <a:r>
              <a:rPr lang="zh-CN" altLang="en-US" sz="964" dirty="0"/>
              <a:t> </a:t>
            </a:r>
            <a:r>
              <a:rPr lang="en-US" altLang="zh-CN" sz="964" dirty="0"/>
              <a:t>to</a:t>
            </a:r>
            <a:r>
              <a:rPr lang="zh-CN" altLang="en-US" sz="964" dirty="0"/>
              <a:t> </a:t>
            </a:r>
            <a:r>
              <a:rPr lang="en-US" altLang="zh-CN" sz="964" dirty="0"/>
              <a:t>glycan</a:t>
            </a:r>
            <a:r>
              <a:rPr lang="zh-CN" altLang="en-US" sz="964" dirty="0"/>
              <a:t> </a:t>
            </a:r>
            <a:r>
              <a:rPr lang="en-US" altLang="zh-CN" sz="964" b="1" dirty="0"/>
              <a:t>Substructure</a:t>
            </a:r>
            <a:r>
              <a:rPr lang="zh-CN" altLang="en-US" sz="964" b="1" dirty="0"/>
              <a:t> </a:t>
            </a:r>
            <a:r>
              <a:rPr lang="en-US" altLang="zh-CN" sz="964" b="1" dirty="0"/>
              <a:t>Vector</a:t>
            </a:r>
            <a:r>
              <a:rPr lang="zh-CN" altLang="en-US" sz="964" dirty="0"/>
              <a:t> </a:t>
            </a:r>
            <a:r>
              <a:rPr lang="en-US" altLang="zh-CN" sz="964" dirty="0"/>
              <a:t>and</a:t>
            </a:r>
            <a:r>
              <a:rPr lang="zh-CN" altLang="en-US" sz="964" dirty="0"/>
              <a:t> </a:t>
            </a:r>
            <a:r>
              <a:rPr lang="en-US" altLang="zh-CN" sz="964" b="1" dirty="0" err="1"/>
              <a:t>Glycoprofile</a:t>
            </a:r>
            <a:r>
              <a:rPr lang="zh-CN" altLang="en-US" sz="964" b="1" dirty="0"/>
              <a:t> </a:t>
            </a:r>
            <a:r>
              <a:rPr lang="en-US" altLang="zh-CN" sz="964" b="1" dirty="0"/>
              <a:t>Abundance</a:t>
            </a:r>
            <a:r>
              <a:rPr lang="zh-CN" altLang="en-US" sz="964" b="1" dirty="0"/>
              <a:t> </a:t>
            </a:r>
            <a:r>
              <a:rPr lang="en-US" altLang="zh-CN" sz="964" b="1" dirty="0"/>
              <a:t>Vector</a:t>
            </a:r>
            <a:endParaRPr lang="en-US" sz="964" b="1" dirty="0"/>
          </a:p>
        </p:txBody>
      </p:sp>
      <p:grpSp>
        <p:nvGrpSpPr>
          <p:cNvPr id="56" name="Group 55"/>
          <p:cNvGrpSpPr/>
          <p:nvPr/>
        </p:nvGrpSpPr>
        <p:grpSpPr>
          <a:xfrm>
            <a:off x="4081687" y="1850437"/>
            <a:ext cx="1196648" cy="1032741"/>
            <a:chOff x="5019292" y="7134030"/>
            <a:chExt cx="1656232" cy="1410597"/>
          </a:xfrm>
        </p:grpSpPr>
        <p:pic>
          <p:nvPicPr>
            <p:cNvPr id="53" name="Picture 52"/>
            <p:cNvPicPr>
              <a:picLocks noChangeAspect="1"/>
            </p:cNvPicPr>
            <p:nvPr/>
          </p:nvPicPr>
          <p:blipFill rotWithShape="1">
            <a:blip r:embed="rId3">
              <a:extLst>
                <a:ext uri="{28A0092B-C50C-407E-A947-70E740481C1C}">
                  <a14:useLocalDpi xmlns:a14="http://schemas.microsoft.com/office/drawing/2010/main" val="0"/>
                </a:ext>
              </a:extLst>
            </a:blip>
            <a:srcRect l="25171" t="20463" r="16010" b="14929"/>
            <a:stretch/>
          </p:blipFill>
          <p:spPr>
            <a:xfrm>
              <a:off x="5096267" y="7173500"/>
              <a:ext cx="1502282" cy="1302870"/>
            </a:xfrm>
            <a:prstGeom prst="rect">
              <a:avLst/>
            </a:prstGeom>
          </p:spPr>
        </p:pic>
        <p:sp>
          <p:nvSpPr>
            <p:cNvPr id="40" name="Rounded Rectangle 39"/>
            <p:cNvSpPr/>
            <p:nvPr/>
          </p:nvSpPr>
          <p:spPr>
            <a:xfrm>
              <a:off x="5019292" y="7134030"/>
              <a:ext cx="1656232" cy="1410597"/>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8986" tIns="24493" rIns="48986" bIns="24493" numCol="1" spcCol="0" rtlCol="0" fromWordArt="0" anchor="ctr" anchorCtr="0" forceAA="0" compatLnSpc="1">
              <a:prstTxWarp prst="textNoShape">
                <a:avLst/>
              </a:prstTxWarp>
              <a:noAutofit/>
            </a:bodyPr>
            <a:lstStyle/>
            <a:p>
              <a:pPr algn="ctr"/>
              <a:endParaRPr lang="en-US" sz="964"/>
            </a:p>
          </p:txBody>
        </p:sp>
      </p:grpSp>
      <p:grpSp>
        <p:nvGrpSpPr>
          <p:cNvPr id="19" name="Group 18"/>
          <p:cNvGrpSpPr/>
          <p:nvPr/>
        </p:nvGrpSpPr>
        <p:grpSpPr>
          <a:xfrm>
            <a:off x="3778907" y="3317698"/>
            <a:ext cx="5322771" cy="2004775"/>
            <a:chOff x="5290470" y="4145042"/>
            <a:chExt cx="7451879" cy="2806685"/>
          </a:xfrm>
        </p:grpSpPr>
        <p:sp>
          <p:nvSpPr>
            <p:cNvPr id="18" name="Rounded Rectangle 17"/>
            <p:cNvSpPr/>
            <p:nvPr/>
          </p:nvSpPr>
          <p:spPr>
            <a:xfrm>
              <a:off x="6277201" y="4220812"/>
              <a:ext cx="6465148" cy="2730915"/>
            </a:xfrm>
            <a:prstGeom prst="roundRect">
              <a:avLst>
                <a:gd name="adj" fmla="val 8825"/>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588"/>
            </a:p>
          </p:txBody>
        </p:sp>
        <p:grpSp>
          <p:nvGrpSpPr>
            <p:cNvPr id="4" name="Group 3"/>
            <p:cNvGrpSpPr/>
            <p:nvPr/>
          </p:nvGrpSpPr>
          <p:grpSpPr>
            <a:xfrm>
              <a:off x="5290470" y="4145042"/>
              <a:ext cx="7415437" cy="2806685"/>
              <a:chOff x="5290470" y="4145042"/>
              <a:chExt cx="7415437" cy="2806685"/>
            </a:xfrm>
          </p:grpSpPr>
          <p:sp>
            <p:nvSpPr>
              <p:cNvPr id="38" name="Rounded Rectangle 37"/>
              <p:cNvSpPr/>
              <p:nvPr/>
            </p:nvSpPr>
            <p:spPr>
              <a:xfrm>
                <a:off x="7007838" y="4709407"/>
                <a:ext cx="5559845" cy="1454106"/>
              </a:xfrm>
              <a:prstGeom prst="roundRect">
                <a:avLst>
                  <a:gd name="adj" fmla="val 4789"/>
                </a:avLst>
              </a:prstGeom>
              <a:solidFill>
                <a:srgbClr val="D4E1F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8986" tIns="24493" rIns="48986" bIns="24493" numCol="1" spcCol="0" rtlCol="0" fromWordArt="0" anchor="ctr" anchorCtr="0" forceAA="0" compatLnSpc="1">
                <a:prstTxWarp prst="textNoShape">
                  <a:avLst/>
                </a:prstTxWarp>
                <a:noAutofit/>
              </a:bodyPr>
              <a:lstStyle/>
              <a:p>
                <a:pPr algn="ctr"/>
                <a:endParaRPr lang="en-US" sz="964"/>
              </a:p>
            </p:txBody>
          </p:sp>
          <p:sp>
            <p:nvSpPr>
              <p:cNvPr id="39" name="Rounded Rectangle 38"/>
              <p:cNvSpPr/>
              <p:nvPr/>
            </p:nvSpPr>
            <p:spPr>
              <a:xfrm>
                <a:off x="5290470" y="4739378"/>
                <a:ext cx="950289" cy="1406121"/>
              </a:xfrm>
              <a:prstGeom prst="roundRect">
                <a:avLst/>
              </a:prstGeom>
              <a:solidFill>
                <a:srgbClr val="FEE49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8986" tIns="24493" rIns="48986" bIns="24493" numCol="1" spcCol="0" rtlCol="0" fromWordArt="0" anchor="ctr" anchorCtr="0" forceAA="0" compatLnSpc="1">
                <a:prstTxWarp prst="textNoShape">
                  <a:avLst/>
                </a:prstTxWarp>
                <a:noAutofit/>
              </a:bodyPr>
              <a:lstStyle/>
              <a:p>
                <a:pPr algn="ctr"/>
                <a:endParaRPr lang="en-US" sz="964"/>
              </a:p>
            </p:txBody>
          </p:sp>
          <p:sp>
            <p:nvSpPr>
              <p:cNvPr id="48" name="Rounded Rectangle 47"/>
              <p:cNvSpPr/>
              <p:nvPr/>
            </p:nvSpPr>
            <p:spPr>
              <a:xfrm>
                <a:off x="6287334" y="4739377"/>
                <a:ext cx="529365" cy="1406122"/>
              </a:xfrm>
              <a:prstGeom prst="roundRect">
                <a:avLst/>
              </a:prstGeom>
              <a:solidFill>
                <a:srgbClr val="CCCCCC"/>
              </a:solidFill>
              <a:ln>
                <a:noFill/>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48986" tIns="24493" rIns="48986" bIns="24493" numCol="1" spcCol="0" rtlCol="0" fromWordArt="0" anchor="ctr" anchorCtr="0" forceAA="0" compatLnSpc="1">
                <a:prstTxWarp prst="textNoShape">
                  <a:avLst/>
                </a:prstTxWarp>
                <a:noAutofit/>
              </a:bodyPr>
              <a:lstStyle/>
              <a:p>
                <a:pPr algn="ctr"/>
                <a:endParaRPr lang="en-US" sz="964"/>
              </a:p>
            </p:txBody>
          </p:sp>
          <p:sp>
            <p:nvSpPr>
              <p:cNvPr id="41" name="Rounded Rectangle 40"/>
              <p:cNvSpPr/>
              <p:nvPr/>
            </p:nvSpPr>
            <p:spPr>
              <a:xfrm>
                <a:off x="7007839" y="6405887"/>
                <a:ext cx="5559845" cy="397440"/>
              </a:xfrm>
              <a:prstGeom prst="roundRect">
                <a:avLst/>
              </a:prstGeom>
              <a:solidFill>
                <a:srgbClr val="B8DC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8986" tIns="24493" rIns="48986" bIns="24493" numCol="1" spcCol="0" rtlCol="0" fromWordArt="0" anchor="ctr" anchorCtr="0" forceAA="0" compatLnSpc="1">
                <a:prstTxWarp prst="textNoShape">
                  <a:avLst/>
                </a:prstTxWarp>
                <a:noAutofit/>
              </a:bodyPr>
              <a:lstStyle/>
              <a:p>
                <a:pPr algn="ctr"/>
                <a:endParaRPr lang="en-US" sz="964"/>
              </a:p>
            </p:txBody>
          </p:sp>
          <p:pic>
            <p:nvPicPr>
              <p:cNvPr id="3" name="Picture 2"/>
              <p:cNvPicPr>
                <a:picLocks noChangeAspect="1"/>
              </p:cNvPicPr>
              <p:nvPr/>
            </p:nvPicPr>
            <p:blipFill rotWithShape="1">
              <a:blip r:embed="rId4">
                <a:extLst>
                  <a:ext uri="{28A0092B-C50C-407E-A947-70E740481C1C}">
                    <a14:useLocalDpi xmlns:a14="http://schemas.microsoft.com/office/drawing/2010/main" val="0"/>
                  </a:ext>
                </a:extLst>
              </a:blip>
              <a:srcRect l="2504" t="34435" r="24134" b="24448"/>
              <a:stretch/>
            </p:blipFill>
            <p:spPr>
              <a:xfrm>
                <a:off x="5326912" y="4145042"/>
                <a:ext cx="7378995" cy="2806685"/>
              </a:xfrm>
              <a:prstGeom prst="rect">
                <a:avLst/>
              </a:prstGeom>
            </p:spPr>
          </p:pic>
        </p:grpSp>
      </p:grpSp>
      <p:pic>
        <p:nvPicPr>
          <p:cNvPr id="25" name="Picture 24"/>
          <p:cNvPicPr>
            <a:picLocks noChangeAspect="1"/>
          </p:cNvPicPr>
          <p:nvPr/>
        </p:nvPicPr>
        <p:blipFill rotWithShape="1">
          <a:blip r:embed="rId5">
            <a:extLst>
              <a:ext uri="{28A0092B-C50C-407E-A947-70E740481C1C}">
                <a14:useLocalDpi xmlns:a14="http://schemas.microsoft.com/office/drawing/2010/main" val="0"/>
              </a:ext>
            </a:extLst>
          </a:blip>
          <a:srcRect l="18913" t="36904" r="16094" b="10281"/>
          <a:stretch/>
        </p:blipFill>
        <p:spPr>
          <a:xfrm>
            <a:off x="105948" y="1914575"/>
            <a:ext cx="3444209" cy="3622054"/>
          </a:xfrm>
          <a:prstGeom prst="rect">
            <a:avLst/>
          </a:prstGeom>
        </p:spPr>
      </p:pic>
      <p:cxnSp>
        <p:nvCxnSpPr>
          <p:cNvPr id="37" name="Straight Connector 36"/>
          <p:cNvCxnSpPr/>
          <p:nvPr/>
        </p:nvCxnSpPr>
        <p:spPr>
          <a:xfrm>
            <a:off x="2772061" y="3883186"/>
            <a:ext cx="870319" cy="424336"/>
          </a:xfrm>
          <a:prstGeom prst="line">
            <a:avLst/>
          </a:prstGeom>
          <a:ln w="12700"/>
        </p:spPr>
        <p:style>
          <a:lnRef idx="1">
            <a:schemeClr val="dk1"/>
          </a:lnRef>
          <a:fillRef idx="0">
            <a:schemeClr val="dk1"/>
          </a:fillRef>
          <a:effectRef idx="0">
            <a:schemeClr val="dk1"/>
          </a:effectRef>
          <a:fontRef idx="minor">
            <a:schemeClr val="tx1"/>
          </a:fontRef>
        </p:style>
      </p:cxnSp>
      <p:cxnSp>
        <p:nvCxnSpPr>
          <p:cNvPr id="16" name="Straight Connector 15"/>
          <p:cNvCxnSpPr/>
          <p:nvPr/>
        </p:nvCxnSpPr>
        <p:spPr>
          <a:xfrm flipV="1">
            <a:off x="2911484" y="1930888"/>
            <a:ext cx="1105453" cy="98155"/>
          </a:xfrm>
          <a:prstGeom prst="line">
            <a:avLst/>
          </a:prstGeom>
          <a:ln w="12700"/>
        </p:spPr>
        <p:style>
          <a:lnRef idx="1">
            <a:schemeClr val="dk1"/>
          </a:lnRef>
          <a:fillRef idx="0">
            <a:schemeClr val="dk1"/>
          </a:fillRef>
          <a:effectRef idx="0">
            <a:schemeClr val="dk1"/>
          </a:effectRef>
          <a:fontRef idx="minor">
            <a:schemeClr val="tx1"/>
          </a:fontRef>
        </p:style>
      </p:cxnSp>
      <p:pic>
        <p:nvPicPr>
          <p:cNvPr id="46" name="Picture 45"/>
          <p:cNvPicPr>
            <a:picLocks noChangeAspect="1"/>
          </p:cNvPicPr>
          <p:nvPr/>
        </p:nvPicPr>
        <p:blipFill rotWithShape="1">
          <a:blip r:embed="rId5">
            <a:extLst>
              <a:ext uri="{28A0092B-C50C-407E-A947-70E740481C1C}">
                <a14:useLocalDpi xmlns:a14="http://schemas.microsoft.com/office/drawing/2010/main" val="0"/>
              </a:ext>
            </a:extLst>
          </a:blip>
          <a:srcRect l="18913" t="47648" r="37423" b="49340"/>
          <a:stretch/>
        </p:blipFill>
        <p:spPr>
          <a:xfrm>
            <a:off x="3334019" y="3021715"/>
            <a:ext cx="2313868" cy="206565"/>
          </a:xfrm>
          <a:prstGeom prst="rect">
            <a:avLst/>
          </a:prstGeom>
        </p:spPr>
      </p:pic>
    </p:spTree>
    <p:extLst>
      <p:ext uri="{BB962C8B-B14F-4D97-AF65-F5344CB8AC3E}">
        <p14:creationId xmlns:p14="http://schemas.microsoft.com/office/powerpoint/2010/main" val="159348426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2" name="Picture 171"/>
          <p:cNvPicPr>
            <a:picLocks noChangeAspect="1"/>
          </p:cNvPicPr>
          <p:nvPr/>
        </p:nvPicPr>
        <p:blipFill rotWithShape="1">
          <a:blip r:embed="rId3">
            <a:extLst>
              <a:ext uri="{28A0092B-C50C-407E-A947-70E740481C1C}">
                <a14:useLocalDpi xmlns:a14="http://schemas.microsoft.com/office/drawing/2010/main"/>
              </a:ext>
            </a:extLst>
          </a:blip>
          <a:srcRect l="30451" t="6021" r="29810" b="5877"/>
          <a:stretch/>
        </p:blipFill>
        <p:spPr>
          <a:xfrm>
            <a:off x="5206401" y="1601528"/>
            <a:ext cx="3302304" cy="3651113"/>
          </a:xfrm>
          <a:prstGeom prst="rect">
            <a:avLst/>
          </a:prstGeom>
        </p:spPr>
      </p:pic>
      <p:pic>
        <p:nvPicPr>
          <p:cNvPr id="11" name="Content Placeholder 10"/>
          <p:cNvPicPr>
            <a:picLocks noGrp="1" noChangeAspect="1"/>
          </p:cNvPicPr>
          <p:nvPr>
            <p:ph idx="1"/>
          </p:nvPr>
        </p:nvPicPr>
        <p:blipFill rotWithShape="1">
          <a:blip r:embed="rId4">
            <a:extLst>
              <a:ext uri="{28A0092B-C50C-407E-A947-70E740481C1C}">
                <a14:useLocalDpi xmlns:a14="http://schemas.microsoft.com/office/drawing/2010/main"/>
              </a:ext>
            </a:extLst>
          </a:blip>
          <a:srcRect/>
          <a:stretch/>
        </p:blipFill>
        <p:spPr>
          <a:xfrm rot="5400000">
            <a:off x="2463103" y="1865424"/>
            <a:ext cx="537398" cy="387246"/>
          </a:xfrm>
        </p:spPr>
      </p:pic>
      <p:pic>
        <p:nvPicPr>
          <p:cNvPr id="12" name="Picture 11"/>
          <p:cNvPicPr>
            <a:picLocks noChangeAspect="1"/>
          </p:cNvPicPr>
          <p:nvPr/>
        </p:nvPicPr>
        <p:blipFill rotWithShape="1">
          <a:blip r:embed="rId5">
            <a:extLst>
              <a:ext uri="{28A0092B-C50C-407E-A947-70E740481C1C}">
                <a14:useLocalDpi xmlns:a14="http://schemas.microsoft.com/office/drawing/2010/main"/>
              </a:ext>
            </a:extLst>
          </a:blip>
          <a:srcRect/>
          <a:stretch/>
        </p:blipFill>
        <p:spPr>
          <a:xfrm rot="5400000">
            <a:off x="2993570" y="2773077"/>
            <a:ext cx="650481" cy="393726"/>
          </a:xfrm>
          <a:prstGeom prst="rect">
            <a:avLst/>
          </a:prstGeom>
        </p:spPr>
      </p:pic>
      <p:pic>
        <p:nvPicPr>
          <p:cNvPr id="13" name="Picture 12"/>
          <p:cNvPicPr>
            <a:picLocks noChangeAspect="1"/>
          </p:cNvPicPr>
          <p:nvPr/>
        </p:nvPicPr>
        <p:blipFill rotWithShape="1">
          <a:blip r:embed="rId6">
            <a:extLst>
              <a:ext uri="{28A0092B-C50C-407E-A947-70E740481C1C}">
                <a14:useLocalDpi xmlns:a14="http://schemas.microsoft.com/office/drawing/2010/main"/>
              </a:ext>
            </a:extLst>
          </a:blip>
          <a:srcRect/>
          <a:stretch/>
        </p:blipFill>
        <p:spPr>
          <a:xfrm rot="5400000">
            <a:off x="2452627" y="2787272"/>
            <a:ext cx="559991" cy="459159"/>
          </a:xfrm>
          <a:prstGeom prst="rect">
            <a:avLst/>
          </a:prstGeom>
        </p:spPr>
      </p:pic>
      <p:pic>
        <p:nvPicPr>
          <p:cNvPr id="14" name="Picture 13"/>
          <p:cNvPicPr>
            <a:picLocks noChangeAspect="1"/>
          </p:cNvPicPr>
          <p:nvPr/>
        </p:nvPicPr>
        <p:blipFill rotWithShape="1">
          <a:blip r:embed="rId7">
            <a:extLst>
              <a:ext uri="{28A0092B-C50C-407E-A947-70E740481C1C}">
                <a14:useLocalDpi xmlns:a14="http://schemas.microsoft.com/office/drawing/2010/main"/>
              </a:ext>
            </a:extLst>
          </a:blip>
          <a:srcRect/>
          <a:stretch/>
        </p:blipFill>
        <p:spPr>
          <a:xfrm rot="5400000">
            <a:off x="3508016" y="3636112"/>
            <a:ext cx="753948" cy="373271"/>
          </a:xfrm>
          <a:prstGeom prst="rect">
            <a:avLst/>
          </a:prstGeom>
        </p:spPr>
      </p:pic>
      <p:pic>
        <p:nvPicPr>
          <p:cNvPr id="15" name="Picture 14"/>
          <p:cNvPicPr>
            <a:picLocks noChangeAspect="1"/>
          </p:cNvPicPr>
          <p:nvPr/>
        </p:nvPicPr>
        <p:blipFill rotWithShape="1">
          <a:blip r:embed="rId8">
            <a:extLst>
              <a:ext uri="{28A0092B-C50C-407E-A947-70E740481C1C}">
                <a14:useLocalDpi xmlns:a14="http://schemas.microsoft.com/office/drawing/2010/main"/>
              </a:ext>
            </a:extLst>
          </a:blip>
          <a:srcRect l="-9182" r="8847"/>
          <a:stretch/>
        </p:blipFill>
        <p:spPr>
          <a:xfrm rot="5400000">
            <a:off x="2433682" y="3597435"/>
            <a:ext cx="639664" cy="496359"/>
          </a:xfrm>
          <a:prstGeom prst="rect">
            <a:avLst/>
          </a:prstGeom>
        </p:spPr>
      </p:pic>
      <p:pic>
        <p:nvPicPr>
          <p:cNvPr id="16" name="Picture 15"/>
          <p:cNvPicPr>
            <a:picLocks noChangeAspect="1"/>
          </p:cNvPicPr>
          <p:nvPr/>
        </p:nvPicPr>
        <p:blipFill rotWithShape="1">
          <a:blip r:embed="rId9">
            <a:extLst>
              <a:ext uri="{28A0092B-C50C-407E-A947-70E740481C1C}">
                <a14:useLocalDpi xmlns:a14="http://schemas.microsoft.com/office/drawing/2010/main"/>
              </a:ext>
            </a:extLst>
          </a:blip>
          <a:srcRect/>
          <a:stretch/>
        </p:blipFill>
        <p:spPr>
          <a:xfrm rot="5400000">
            <a:off x="3020116" y="3714992"/>
            <a:ext cx="614201" cy="302654"/>
          </a:xfrm>
          <a:prstGeom prst="rect">
            <a:avLst/>
          </a:prstGeom>
        </p:spPr>
      </p:pic>
      <p:pic>
        <p:nvPicPr>
          <p:cNvPr id="17" name="Picture 16"/>
          <p:cNvPicPr>
            <a:picLocks noChangeAspect="1"/>
          </p:cNvPicPr>
          <p:nvPr/>
        </p:nvPicPr>
        <p:blipFill rotWithShape="1">
          <a:blip r:embed="rId10">
            <a:extLst>
              <a:ext uri="{28A0092B-C50C-407E-A947-70E740481C1C}">
                <a14:useLocalDpi xmlns:a14="http://schemas.microsoft.com/office/drawing/2010/main"/>
              </a:ext>
            </a:extLst>
          </a:blip>
          <a:srcRect/>
          <a:stretch/>
        </p:blipFill>
        <p:spPr>
          <a:xfrm rot="5400000">
            <a:off x="1822922" y="3627378"/>
            <a:ext cx="637535" cy="482675"/>
          </a:xfrm>
          <a:prstGeom prst="rect">
            <a:avLst/>
          </a:prstGeom>
        </p:spPr>
      </p:pic>
      <p:pic>
        <p:nvPicPr>
          <p:cNvPr id="27" name="Picture 26"/>
          <p:cNvPicPr>
            <a:picLocks noChangeAspect="1"/>
          </p:cNvPicPr>
          <p:nvPr/>
        </p:nvPicPr>
        <p:blipFill rotWithShape="1">
          <a:blip r:embed="rId11">
            <a:extLst>
              <a:ext uri="{28A0092B-C50C-407E-A947-70E740481C1C}">
                <a14:useLocalDpi xmlns:a14="http://schemas.microsoft.com/office/drawing/2010/main"/>
              </a:ext>
            </a:extLst>
          </a:blip>
          <a:srcRect t="-3535" b="1113"/>
          <a:stretch/>
        </p:blipFill>
        <p:spPr>
          <a:xfrm rot="5400000">
            <a:off x="615990" y="2065108"/>
            <a:ext cx="1217180" cy="738539"/>
          </a:xfrm>
          <a:prstGeom prst="rect">
            <a:avLst/>
          </a:prstGeom>
          <a:ln>
            <a:solidFill>
              <a:schemeClr val="accent1"/>
            </a:solidFill>
          </a:ln>
        </p:spPr>
      </p:pic>
      <p:pic>
        <p:nvPicPr>
          <p:cNvPr id="28" name="Picture 27"/>
          <p:cNvPicPr>
            <a:picLocks noChangeAspect="1"/>
          </p:cNvPicPr>
          <p:nvPr/>
        </p:nvPicPr>
        <p:blipFill rotWithShape="1">
          <a:blip r:embed="rId12">
            <a:extLst>
              <a:ext uri="{28A0092B-C50C-407E-A947-70E740481C1C}">
                <a14:useLocalDpi xmlns:a14="http://schemas.microsoft.com/office/drawing/2010/main"/>
              </a:ext>
            </a:extLst>
          </a:blip>
          <a:srcRect/>
          <a:stretch/>
        </p:blipFill>
        <p:spPr>
          <a:xfrm rot="5400000">
            <a:off x="4030580" y="4584269"/>
            <a:ext cx="839057" cy="366714"/>
          </a:xfrm>
          <a:prstGeom prst="rect">
            <a:avLst/>
          </a:prstGeom>
        </p:spPr>
      </p:pic>
      <p:pic>
        <p:nvPicPr>
          <p:cNvPr id="29" name="Picture 28"/>
          <p:cNvPicPr>
            <a:picLocks noChangeAspect="1"/>
          </p:cNvPicPr>
          <p:nvPr/>
        </p:nvPicPr>
        <p:blipFill rotWithShape="1">
          <a:blip r:embed="rId13">
            <a:extLst>
              <a:ext uri="{28A0092B-C50C-407E-A947-70E740481C1C}">
                <a14:useLocalDpi xmlns:a14="http://schemas.microsoft.com/office/drawing/2010/main"/>
              </a:ext>
            </a:extLst>
          </a:blip>
          <a:srcRect/>
          <a:stretch/>
        </p:blipFill>
        <p:spPr>
          <a:xfrm rot="5400000">
            <a:off x="2397307" y="4572780"/>
            <a:ext cx="701644" cy="473578"/>
          </a:xfrm>
          <a:prstGeom prst="rect">
            <a:avLst/>
          </a:prstGeom>
        </p:spPr>
      </p:pic>
      <p:pic>
        <p:nvPicPr>
          <p:cNvPr id="30" name="Picture 29"/>
          <p:cNvPicPr>
            <a:picLocks noChangeAspect="1"/>
          </p:cNvPicPr>
          <p:nvPr/>
        </p:nvPicPr>
        <p:blipFill rotWithShape="1">
          <a:blip r:embed="rId14">
            <a:extLst>
              <a:ext uri="{28A0092B-C50C-407E-A947-70E740481C1C}">
                <a14:useLocalDpi xmlns:a14="http://schemas.microsoft.com/office/drawing/2010/main"/>
              </a:ext>
            </a:extLst>
          </a:blip>
          <a:srcRect/>
          <a:stretch/>
        </p:blipFill>
        <p:spPr>
          <a:xfrm rot="5400000">
            <a:off x="3493588" y="4627701"/>
            <a:ext cx="790565" cy="426808"/>
          </a:xfrm>
          <a:prstGeom prst="rect">
            <a:avLst/>
          </a:prstGeom>
        </p:spPr>
      </p:pic>
      <p:pic>
        <p:nvPicPr>
          <p:cNvPr id="31" name="Picture 30"/>
          <p:cNvPicPr>
            <a:picLocks noChangeAspect="1"/>
          </p:cNvPicPr>
          <p:nvPr/>
        </p:nvPicPr>
        <p:blipFill rotWithShape="1">
          <a:blip r:embed="rId15">
            <a:extLst>
              <a:ext uri="{28A0092B-C50C-407E-A947-70E740481C1C}">
                <a14:useLocalDpi xmlns:a14="http://schemas.microsoft.com/office/drawing/2010/main"/>
              </a:ext>
            </a:extLst>
          </a:blip>
          <a:srcRect/>
          <a:stretch/>
        </p:blipFill>
        <p:spPr>
          <a:xfrm rot="5400000">
            <a:off x="2980685" y="4582451"/>
            <a:ext cx="749781" cy="522426"/>
          </a:xfrm>
          <a:prstGeom prst="rect">
            <a:avLst/>
          </a:prstGeom>
        </p:spPr>
      </p:pic>
      <p:pic>
        <p:nvPicPr>
          <p:cNvPr id="33" name="Picture 32"/>
          <p:cNvPicPr>
            <a:picLocks noChangeAspect="1"/>
          </p:cNvPicPr>
          <p:nvPr/>
        </p:nvPicPr>
        <p:blipFill rotWithShape="1">
          <a:blip r:embed="rId16">
            <a:extLst>
              <a:ext uri="{28A0092B-C50C-407E-A947-70E740481C1C}">
                <a14:useLocalDpi xmlns:a14="http://schemas.microsoft.com/office/drawing/2010/main"/>
              </a:ext>
            </a:extLst>
          </a:blip>
          <a:srcRect/>
          <a:stretch/>
        </p:blipFill>
        <p:spPr>
          <a:xfrm rot="5400000">
            <a:off x="489449" y="4593837"/>
            <a:ext cx="731723" cy="432875"/>
          </a:xfrm>
          <a:prstGeom prst="rect">
            <a:avLst/>
          </a:prstGeom>
        </p:spPr>
      </p:pic>
      <p:pic>
        <p:nvPicPr>
          <p:cNvPr id="34" name="Picture 33"/>
          <p:cNvPicPr>
            <a:picLocks noChangeAspect="1"/>
          </p:cNvPicPr>
          <p:nvPr/>
        </p:nvPicPr>
        <p:blipFill rotWithShape="1">
          <a:blip r:embed="rId17">
            <a:extLst>
              <a:ext uri="{28A0092B-C50C-407E-A947-70E740481C1C}">
                <a14:useLocalDpi xmlns:a14="http://schemas.microsoft.com/office/drawing/2010/main"/>
              </a:ext>
            </a:extLst>
          </a:blip>
          <a:srcRect/>
          <a:stretch/>
        </p:blipFill>
        <p:spPr>
          <a:xfrm rot="5400000">
            <a:off x="4563019" y="4579159"/>
            <a:ext cx="885065" cy="342473"/>
          </a:xfrm>
          <a:prstGeom prst="rect">
            <a:avLst/>
          </a:prstGeom>
        </p:spPr>
      </p:pic>
      <p:pic>
        <p:nvPicPr>
          <p:cNvPr id="40" name="Picture 39"/>
          <p:cNvPicPr>
            <a:picLocks noChangeAspect="1"/>
          </p:cNvPicPr>
          <p:nvPr/>
        </p:nvPicPr>
        <p:blipFill rotWithShape="1">
          <a:blip r:embed="rId18">
            <a:extLst>
              <a:ext uri="{28A0092B-C50C-407E-A947-70E740481C1C}">
                <a14:useLocalDpi xmlns:a14="http://schemas.microsoft.com/office/drawing/2010/main"/>
              </a:ext>
            </a:extLst>
          </a:blip>
          <a:srcRect/>
          <a:stretch/>
        </p:blipFill>
        <p:spPr>
          <a:xfrm rot="5400000">
            <a:off x="1172971" y="4602605"/>
            <a:ext cx="709779" cy="414798"/>
          </a:xfrm>
          <a:prstGeom prst="rect">
            <a:avLst/>
          </a:prstGeom>
        </p:spPr>
      </p:pic>
      <p:pic>
        <p:nvPicPr>
          <p:cNvPr id="41" name="Picture 40"/>
          <p:cNvPicPr>
            <a:picLocks noChangeAspect="1"/>
          </p:cNvPicPr>
          <p:nvPr/>
        </p:nvPicPr>
        <p:blipFill rotWithShape="1">
          <a:blip r:embed="rId19">
            <a:extLst>
              <a:ext uri="{28A0092B-C50C-407E-A947-70E740481C1C}">
                <a14:useLocalDpi xmlns:a14="http://schemas.microsoft.com/office/drawing/2010/main"/>
              </a:ext>
            </a:extLst>
          </a:blip>
          <a:srcRect/>
          <a:stretch/>
        </p:blipFill>
        <p:spPr>
          <a:xfrm rot="5400000">
            <a:off x="1779609" y="4561456"/>
            <a:ext cx="707854" cy="481238"/>
          </a:xfrm>
          <a:prstGeom prst="rect">
            <a:avLst/>
          </a:prstGeom>
        </p:spPr>
      </p:pic>
      <p:sp>
        <p:nvSpPr>
          <p:cNvPr id="44" name="TextBox 43"/>
          <p:cNvSpPr txBox="1"/>
          <p:nvPr/>
        </p:nvSpPr>
        <p:spPr>
          <a:xfrm>
            <a:off x="2904353" y="5119577"/>
            <a:ext cx="884310" cy="646331"/>
          </a:xfrm>
          <a:prstGeom prst="rect">
            <a:avLst/>
          </a:prstGeom>
          <a:noFill/>
        </p:spPr>
        <p:txBody>
          <a:bodyPr wrap="square" rtlCol="0">
            <a:spAutoFit/>
          </a:bodyPr>
          <a:lstStyle/>
          <a:p>
            <a:r>
              <a:rPr lang="mr-IN" sz="3600" dirty="0"/>
              <a:t>…</a:t>
            </a:r>
            <a:endParaRPr lang="en-US" sz="3600" dirty="0"/>
          </a:p>
        </p:txBody>
      </p:sp>
      <p:cxnSp>
        <p:nvCxnSpPr>
          <p:cNvPr id="48" name="Straight Arrow Connector 47"/>
          <p:cNvCxnSpPr>
            <a:stCxn id="11" idx="3"/>
            <a:endCxn id="12" idx="1"/>
          </p:cNvCxnSpPr>
          <p:nvPr/>
        </p:nvCxnSpPr>
        <p:spPr>
          <a:xfrm>
            <a:off x="2731801" y="2327747"/>
            <a:ext cx="587009" cy="3169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a:stCxn id="11" idx="3"/>
            <a:endCxn id="13" idx="1"/>
          </p:cNvCxnSpPr>
          <p:nvPr/>
        </p:nvCxnSpPr>
        <p:spPr>
          <a:xfrm>
            <a:off x="2731802" y="2327747"/>
            <a:ext cx="821" cy="4091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a:stCxn id="12" idx="3"/>
            <a:endCxn id="14" idx="1"/>
          </p:cNvCxnSpPr>
          <p:nvPr/>
        </p:nvCxnSpPr>
        <p:spPr>
          <a:xfrm>
            <a:off x="3318810" y="3295180"/>
            <a:ext cx="566180" cy="1505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a:stCxn id="12" idx="3"/>
            <a:endCxn id="15" idx="1"/>
          </p:cNvCxnSpPr>
          <p:nvPr/>
        </p:nvCxnSpPr>
        <p:spPr>
          <a:xfrm flipH="1">
            <a:off x="2753514" y="3295180"/>
            <a:ext cx="565296" cy="2306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a:stCxn id="12" idx="3"/>
            <a:endCxn id="16" idx="1"/>
          </p:cNvCxnSpPr>
          <p:nvPr/>
        </p:nvCxnSpPr>
        <p:spPr>
          <a:xfrm>
            <a:off x="3318811" y="3295180"/>
            <a:ext cx="8405" cy="2640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a:stCxn id="17" idx="3"/>
            <a:endCxn id="40" idx="1"/>
          </p:cNvCxnSpPr>
          <p:nvPr/>
        </p:nvCxnSpPr>
        <p:spPr>
          <a:xfrm flipH="1">
            <a:off x="1527861" y="4187483"/>
            <a:ext cx="613829" cy="2676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a:stCxn id="17" idx="3"/>
            <a:endCxn id="33" idx="1"/>
          </p:cNvCxnSpPr>
          <p:nvPr/>
        </p:nvCxnSpPr>
        <p:spPr>
          <a:xfrm flipH="1">
            <a:off x="855311" y="4187482"/>
            <a:ext cx="1286379" cy="2569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p:cNvCxnSpPr>
            <a:stCxn id="17" idx="3"/>
            <a:endCxn id="41" idx="1"/>
          </p:cNvCxnSpPr>
          <p:nvPr/>
        </p:nvCxnSpPr>
        <p:spPr>
          <a:xfrm flipH="1">
            <a:off x="2133536" y="4187482"/>
            <a:ext cx="8154" cy="2606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a:stCxn id="13" idx="3"/>
            <a:endCxn id="17" idx="1"/>
          </p:cNvCxnSpPr>
          <p:nvPr/>
        </p:nvCxnSpPr>
        <p:spPr>
          <a:xfrm flipH="1">
            <a:off x="2141690" y="3296847"/>
            <a:ext cx="590933" cy="2531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p:cNvCxnSpPr>
            <a:stCxn id="15" idx="3"/>
            <a:endCxn id="41" idx="1"/>
          </p:cNvCxnSpPr>
          <p:nvPr/>
        </p:nvCxnSpPr>
        <p:spPr>
          <a:xfrm flipH="1">
            <a:off x="2133535" y="4165447"/>
            <a:ext cx="619979" cy="2827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p:cNvCxnSpPr>
            <a:stCxn id="15" idx="3"/>
            <a:endCxn id="29" idx="1"/>
          </p:cNvCxnSpPr>
          <p:nvPr/>
        </p:nvCxnSpPr>
        <p:spPr>
          <a:xfrm flipH="1">
            <a:off x="2748129" y="4165447"/>
            <a:ext cx="5386" cy="2933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p:cNvCxnSpPr>
            <a:stCxn id="15" idx="3"/>
            <a:endCxn id="31" idx="1"/>
          </p:cNvCxnSpPr>
          <p:nvPr/>
        </p:nvCxnSpPr>
        <p:spPr>
          <a:xfrm>
            <a:off x="2753514" y="4165447"/>
            <a:ext cx="602061" cy="3033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p:cNvCxnSpPr>
            <a:stCxn id="14" idx="3"/>
            <a:endCxn id="28" idx="1"/>
          </p:cNvCxnSpPr>
          <p:nvPr/>
        </p:nvCxnSpPr>
        <p:spPr>
          <a:xfrm>
            <a:off x="3884990" y="4199722"/>
            <a:ext cx="565119" cy="1483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p:cNvCxnSpPr>
            <a:stCxn id="14" idx="3"/>
            <a:endCxn id="30" idx="1"/>
          </p:cNvCxnSpPr>
          <p:nvPr/>
        </p:nvCxnSpPr>
        <p:spPr>
          <a:xfrm>
            <a:off x="3884989" y="4199721"/>
            <a:ext cx="3881" cy="2461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p:cNvCxnSpPr>
            <a:stCxn id="14" idx="3"/>
            <a:endCxn id="34" idx="1"/>
          </p:cNvCxnSpPr>
          <p:nvPr/>
        </p:nvCxnSpPr>
        <p:spPr>
          <a:xfrm>
            <a:off x="3884990" y="4199721"/>
            <a:ext cx="1120562" cy="1081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4" name="Straight Arrow Connector 143"/>
          <p:cNvCxnSpPr>
            <a:stCxn id="16" idx="3"/>
            <a:endCxn id="41" idx="1"/>
          </p:cNvCxnSpPr>
          <p:nvPr/>
        </p:nvCxnSpPr>
        <p:spPr>
          <a:xfrm flipH="1">
            <a:off x="2133536" y="4173420"/>
            <a:ext cx="1193680" cy="2747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6" name="Straight Arrow Connector 145"/>
          <p:cNvCxnSpPr>
            <a:stCxn id="16" idx="3"/>
            <a:endCxn id="29" idx="1"/>
          </p:cNvCxnSpPr>
          <p:nvPr/>
        </p:nvCxnSpPr>
        <p:spPr>
          <a:xfrm flipH="1">
            <a:off x="2748128" y="4173420"/>
            <a:ext cx="579087" cy="2853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8" name="Straight Arrow Connector 147"/>
          <p:cNvCxnSpPr>
            <a:stCxn id="16" idx="3"/>
            <a:endCxn id="31" idx="1"/>
          </p:cNvCxnSpPr>
          <p:nvPr/>
        </p:nvCxnSpPr>
        <p:spPr>
          <a:xfrm>
            <a:off x="3327216" y="4173419"/>
            <a:ext cx="28360" cy="2953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3" name="Straight Arrow Connector 152"/>
          <p:cNvCxnSpPr>
            <a:stCxn id="16" idx="3"/>
            <a:endCxn id="30" idx="1"/>
          </p:cNvCxnSpPr>
          <p:nvPr/>
        </p:nvCxnSpPr>
        <p:spPr>
          <a:xfrm>
            <a:off x="3327216" y="4173420"/>
            <a:ext cx="561655" cy="2724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738554" y="621323"/>
            <a:ext cx="6353908" cy="923330"/>
          </a:xfrm>
          <a:prstGeom prst="rect">
            <a:avLst/>
          </a:prstGeom>
          <a:noFill/>
        </p:spPr>
        <p:txBody>
          <a:bodyPr wrap="square" rtlCol="0">
            <a:spAutoFit/>
          </a:bodyPr>
          <a:lstStyle/>
          <a:p>
            <a:r>
              <a:rPr lang="en-US" altLang="zh-CN" dirty="0" smtClean="0"/>
              <a:t>Note:</a:t>
            </a:r>
            <a:r>
              <a:rPr lang="zh-CN" altLang="en-US" dirty="0" smtClean="0"/>
              <a:t> </a:t>
            </a:r>
            <a:r>
              <a:rPr lang="en-US" altLang="zh-CN" dirty="0"/>
              <a:t>a</a:t>
            </a:r>
            <a:r>
              <a:rPr lang="zh-CN" altLang="en-US" dirty="0" smtClean="0"/>
              <a:t> </a:t>
            </a:r>
            <a:r>
              <a:rPr lang="en-US" altLang="zh-CN" dirty="0"/>
              <a:t>g</a:t>
            </a:r>
            <a:r>
              <a:rPr lang="en-US" altLang="zh-CN" dirty="0" smtClean="0"/>
              <a:t>lycan</a:t>
            </a:r>
            <a:r>
              <a:rPr lang="zh-CN" altLang="en-US" dirty="0" smtClean="0"/>
              <a:t> </a:t>
            </a:r>
            <a:r>
              <a:rPr lang="en-US" altLang="zh-CN" dirty="0" smtClean="0"/>
              <a:t>can</a:t>
            </a:r>
            <a:r>
              <a:rPr lang="zh-CN" altLang="en-US" dirty="0" smtClean="0"/>
              <a:t> </a:t>
            </a:r>
            <a:r>
              <a:rPr lang="en-US" altLang="zh-CN" dirty="0" smtClean="0"/>
              <a:t>be</a:t>
            </a:r>
            <a:r>
              <a:rPr lang="zh-CN" altLang="en-US" dirty="0" smtClean="0"/>
              <a:t> </a:t>
            </a:r>
            <a:r>
              <a:rPr lang="en-US" altLang="zh-CN" dirty="0" smtClean="0"/>
              <a:t>break</a:t>
            </a:r>
            <a:r>
              <a:rPr lang="zh-CN" altLang="en-US" dirty="0" smtClean="0"/>
              <a:t> </a:t>
            </a:r>
            <a:r>
              <a:rPr lang="en-US" altLang="zh-CN" dirty="0" smtClean="0"/>
              <a:t>down</a:t>
            </a:r>
            <a:r>
              <a:rPr lang="zh-CN" altLang="en-US" dirty="0" smtClean="0"/>
              <a:t> </a:t>
            </a:r>
            <a:r>
              <a:rPr lang="en-US" altLang="zh-CN" dirty="0" smtClean="0"/>
              <a:t>to</a:t>
            </a:r>
            <a:r>
              <a:rPr lang="zh-CN" altLang="en-US" dirty="0" smtClean="0"/>
              <a:t> </a:t>
            </a:r>
            <a:r>
              <a:rPr lang="en-US" altLang="zh-CN" dirty="0" smtClean="0"/>
              <a:t>substructure</a:t>
            </a:r>
            <a:r>
              <a:rPr lang="zh-CN" altLang="en-US" dirty="0" smtClean="0"/>
              <a:t> </a:t>
            </a:r>
            <a:r>
              <a:rPr lang="en-US" altLang="zh-CN" dirty="0" smtClean="0"/>
              <a:t>and</a:t>
            </a:r>
            <a:r>
              <a:rPr lang="zh-CN" altLang="en-US" dirty="0" smtClean="0"/>
              <a:t> </a:t>
            </a:r>
            <a:r>
              <a:rPr lang="en-US" altLang="zh-CN" dirty="0" smtClean="0"/>
              <a:t>then</a:t>
            </a:r>
            <a:r>
              <a:rPr lang="zh-CN" altLang="en-US" dirty="0" smtClean="0"/>
              <a:t> </a:t>
            </a:r>
            <a:r>
              <a:rPr lang="en-US" altLang="zh-CN" dirty="0" smtClean="0"/>
              <a:t>form</a:t>
            </a:r>
            <a:r>
              <a:rPr lang="zh-CN" altLang="en-US" dirty="0" smtClean="0"/>
              <a:t> </a:t>
            </a:r>
            <a:r>
              <a:rPr lang="en-US" altLang="zh-CN" dirty="0" smtClean="0"/>
              <a:t>a</a:t>
            </a:r>
            <a:r>
              <a:rPr lang="zh-CN" altLang="en-US" dirty="0" smtClean="0"/>
              <a:t> </a:t>
            </a:r>
            <a:r>
              <a:rPr lang="en-US" altLang="zh-CN" dirty="0" smtClean="0"/>
              <a:t>synthesis</a:t>
            </a:r>
            <a:r>
              <a:rPr lang="zh-CN" altLang="en-US" dirty="0" smtClean="0"/>
              <a:t> </a:t>
            </a:r>
            <a:r>
              <a:rPr lang="en-US" altLang="zh-CN" dirty="0" smtClean="0"/>
              <a:t>network.</a:t>
            </a:r>
            <a:r>
              <a:rPr lang="zh-CN" altLang="en-US" dirty="0" smtClean="0"/>
              <a:t> </a:t>
            </a:r>
            <a:r>
              <a:rPr lang="en-US" altLang="zh-CN" dirty="0" smtClean="0"/>
              <a:t>The</a:t>
            </a:r>
            <a:r>
              <a:rPr lang="zh-CN" altLang="en-US" dirty="0" smtClean="0"/>
              <a:t> </a:t>
            </a:r>
            <a:r>
              <a:rPr lang="en-US" altLang="zh-CN" dirty="0" smtClean="0"/>
              <a:t>left</a:t>
            </a:r>
            <a:r>
              <a:rPr lang="zh-CN" altLang="en-US" dirty="0" smtClean="0"/>
              <a:t> </a:t>
            </a:r>
            <a:r>
              <a:rPr lang="en-US" altLang="zh-CN" dirty="0" smtClean="0"/>
              <a:t>side</a:t>
            </a:r>
            <a:r>
              <a:rPr lang="zh-CN" altLang="en-US" dirty="0" smtClean="0"/>
              <a:t> </a:t>
            </a:r>
            <a:r>
              <a:rPr lang="en-US" altLang="zh-CN" dirty="0" smtClean="0"/>
              <a:t>shows</a:t>
            </a:r>
            <a:r>
              <a:rPr lang="zh-CN" altLang="en-US" dirty="0" smtClean="0"/>
              <a:t> </a:t>
            </a:r>
            <a:r>
              <a:rPr lang="en-US" altLang="zh-CN" dirty="0" smtClean="0"/>
              <a:t>the</a:t>
            </a:r>
            <a:r>
              <a:rPr lang="zh-CN" altLang="en-US" dirty="0" smtClean="0"/>
              <a:t> </a:t>
            </a:r>
            <a:r>
              <a:rPr lang="en-US" altLang="zh-CN" dirty="0" smtClean="0"/>
              <a:t>top</a:t>
            </a:r>
            <a:r>
              <a:rPr lang="zh-CN" altLang="en-US" dirty="0" smtClean="0"/>
              <a:t> </a:t>
            </a:r>
            <a:r>
              <a:rPr lang="en-US" altLang="zh-CN" dirty="0" smtClean="0"/>
              <a:t>several</a:t>
            </a:r>
            <a:r>
              <a:rPr lang="zh-CN" altLang="en-US" dirty="0" smtClean="0"/>
              <a:t> </a:t>
            </a:r>
            <a:r>
              <a:rPr lang="en-US" altLang="zh-CN" dirty="0" smtClean="0"/>
              <a:t>substructures</a:t>
            </a:r>
            <a:r>
              <a:rPr lang="zh-CN" altLang="en-US" dirty="0" smtClean="0"/>
              <a:t> </a:t>
            </a:r>
            <a:r>
              <a:rPr lang="en-US" altLang="zh-CN" dirty="0" smtClean="0"/>
              <a:t>from</a:t>
            </a:r>
            <a:r>
              <a:rPr lang="zh-CN" altLang="en-US" dirty="0" smtClean="0"/>
              <a:t> </a:t>
            </a:r>
            <a:r>
              <a:rPr lang="en-US" altLang="zh-CN" dirty="0" smtClean="0"/>
              <a:t>the</a:t>
            </a:r>
            <a:r>
              <a:rPr lang="zh-CN" altLang="en-US" dirty="0" smtClean="0"/>
              <a:t> </a:t>
            </a:r>
            <a:r>
              <a:rPr lang="en-US" altLang="zh-CN" dirty="0" smtClean="0"/>
              <a:t>right</a:t>
            </a:r>
            <a:r>
              <a:rPr lang="zh-CN" altLang="en-US" dirty="0" smtClean="0"/>
              <a:t> </a:t>
            </a:r>
            <a:r>
              <a:rPr lang="en-US" altLang="zh-CN" dirty="0" smtClean="0"/>
              <a:t>side</a:t>
            </a:r>
            <a:r>
              <a:rPr lang="zh-CN" altLang="en-US" dirty="0" smtClean="0"/>
              <a:t> </a:t>
            </a:r>
            <a:r>
              <a:rPr lang="en-US" altLang="zh-CN" dirty="0" smtClean="0"/>
              <a:t>network.</a:t>
            </a:r>
            <a:r>
              <a:rPr lang="zh-CN" altLang="en-US" dirty="0" smtClean="0"/>
              <a:t>  </a:t>
            </a:r>
            <a:endParaRPr lang="en-US" dirty="0"/>
          </a:p>
        </p:txBody>
      </p:sp>
    </p:spTree>
    <p:extLst>
      <p:ext uri="{BB962C8B-B14F-4D97-AF65-F5344CB8AC3E}">
        <p14:creationId xmlns:p14="http://schemas.microsoft.com/office/powerpoint/2010/main" val="6176722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71852" y="1461758"/>
            <a:ext cx="7543800" cy="4930200"/>
          </a:xfrm>
          <a:prstGeom prst="rect">
            <a:avLst/>
          </a:prstGeom>
        </p:spPr>
      </p:pic>
      <p:pic>
        <p:nvPicPr>
          <p:cNvPr id="9" name="Picture 8"/>
          <p:cNvPicPr>
            <a:picLocks noChangeAspect="1"/>
          </p:cNvPicPr>
          <p:nvPr/>
        </p:nvPicPr>
        <p:blipFill rotWithShape="1">
          <a:blip r:embed="rId3">
            <a:extLst>
              <a:ext uri="{28A0092B-C50C-407E-A947-70E740481C1C}">
                <a14:useLocalDpi xmlns:a14="http://schemas.microsoft.com/office/drawing/2010/main" val="0"/>
              </a:ext>
            </a:extLst>
          </a:blip>
          <a:srcRect r="31745"/>
          <a:stretch/>
        </p:blipFill>
        <p:spPr>
          <a:xfrm>
            <a:off x="-650772" y="1469132"/>
            <a:ext cx="5149031" cy="4930200"/>
          </a:xfrm>
          <a:prstGeom prst="rect">
            <a:avLst/>
          </a:prstGeom>
        </p:spPr>
      </p:pic>
      <p:sp>
        <p:nvSpPr>
          <p:cNvPr id="4" name="TextBox 3"/>
          <p:cNvSpPr txBox="1"/>
          <p:nvPr/>
        </p:nvSpPr>
        <p:spPr>
          <a:xfrm>
            <a:off x="504638" y="138771"/>
            <a:ext cx="6353908" cy="1754326"/>
          </a:xfrm>
          <a:prstGeom prst="rect">
            <a:avLst/>
          </a:prstGeom>
          <a:noFill/>
        </p:spPr>
        <p:txBody>
          <a:bodyPr wrap="square" rtlCol="0">
            <a:spAutoFit/>
          </a:bodyPr>
          <a:lstStyle/>
          <a:p>
            <a:r>
              <a:rPr lang="en-US" altLang="zh-CN" dirty="0" smtClean="0"/>
              <a:t>Note:</a:t>
            </a:r>
            <a:r>
              <a:rPr lang="zh-CN" altLang="en-US" dirty="0" smtClean="0"/>
              <a:t> </a:t>
            </a:r>
            <a:r>
              <a:rPr lang="en-US" altLang="zh-CN" dirty="0" smtClean="0"/>
              <a:t>multiple</a:t>
            </a:r>
            <a:r>
              <a:rPr lang="zh-CN" altLang="en-US" dirty="0" smtClean="0"/>
              <a:t> </a:t>
            </a:r>
            <a:r>
              <a:rPr lang="en-US" altLang="zh-CN" dirty="0" err="1" smtClean="0"/>
              <a:t>glycans</a:t>
            </a:r>
            <a:r>
              <a:rPr lang="en-US" altLang="zh-CN" dirty="0" smtClean="0"/>
              <a:t>’</a:t>
            </a:r>
            <a:r>
              <a:rPr lang="zh-CN" altLang="en-US" dirty="0" smtClean="0"/>
              <a:t> </a:t>
            </a:r>
            <a:r>
              <a:rPr lang="en-US" altLang="zh-CN" dirty="0" smtClean="0"/>
              <a:t>synthesis</a:t>
            </a:r>
            <a:r>
              <a:rPr lang="zh-CN" altLang="en-US" dirty="0" smtClean="0"/>
              <a:t> </a:t>
            </a:r>
            <a:r>
              <a:rPr lang="en-US" altLang="zh-CN" dirty="0" smtClean="0"/>
              <a:t>network</a:t>
            </a:r>
            <a:r>
              <a:rPr lang="zh-CN" altLang="en-US" dirty="0" smtClean="0"/>
              <a:t> </a:t>
            </a:r>
            <a:r>
              <a:rPr lang="en-US" altLang="zh-CN" dirty="0" smtClean="0"/>
              <a:t>can</a:t>
            </a:r>
            <a:r>
              <a:rPr lang="zh-CN" altLang="en-US" dirty="0" smtClean="0"/>
              <a:t> </a:t>
            </a:r>
            <a:r>
              <a:rPr lang="en-US" altLang="zh-CN" dirty="0" smtClean="0"/>
              <a:t>be</a:t>
            </a:r>
            <a:r>
              <a:rPr lang="zh-CN" altLang="en-US" dirty="0" smtClean="0"/>
              <a:t> </a:t>
            </a:r>
            <a:r>
              <a:rPr lang="en-US" altLang="zh-CN" dirty="0" smtClean="0"/>
              <a:t>merged</a:t>
            </a:r>
            <a:r>
              <a:rPr lang="zh-CN" altLang="en-US" dirty="0" smtClean="0"/>
              <a:t> </a:t>
            </a:r>
            <a:r>
              <a:rPr lang="en-US" altLang="zh-CN" dirty="0" smtClean="0"/>
              <a:t>together</a:t>
            </a:r>
            <a:r>
              <a:rPr lang="zh-CN" altLang="en-US" dirty="0" smtClean="0"/>
              <a:t> </a:t>
            </a:r>
            <a:r>
              <a:rPr lang="en-US" altLang="zh-CN" dirty="0" smtClean="0"/>
              <a:t>and</a:t>
            </a:r>
            <a:r>
              <a:rPr lang="zh-CN" altLang="en-US" dirty="0" smtClean="0"/>
              <a:t> </a:t>
            </a:r>
            <a:r>
              <a:rPr lang="en-US" altLang="zh-CN" dirty="0" smtClean="0"/>
              <a:t>multiple</a:t>
            </a:r>
            <a:r>
              <a:rPr lang="zh-CN" altLang="en-US" dirty="0" smtClean="0"/>
              <a:t> </a:t>
            </a:r>
            <a:r>
              <a:rPr lang="en-US" altLang="zh-CN" dirty="0" err="1" smtClean="0"/>
              <a:t>glycoprofiles</a:t>
            </a:r>
            <a:r>
              <a:rPr lang="zh-CN" altLang="en-US" dirty="0" smtClean="0"/>
              <a:t> </a:t>
            </a:r>
            <a:r>
              <a:rPr lang="en-US" altLang="zh-CN" dirty="0" smtClean="0"/>
              <a:t>can</a:t>
            </a:r>
            <a:r>
              <a:rPr lang="zh-CN" altLang="en-US" dirty="0" smtClean="0"/>
              <a:t> </a:t>
            </a:r>
            <a:r>
              <a:rPr lang="en-US" altLang="zh-CN" dirty="0" smtClean="0"/>
              <a:t>also</a:t>
            </a:r>
            <a:r>
              <a:rPr lang="zh-CN" altLang="en-US" dirty="0" smtClean="0"/>
              <a:t> </a:t>
            </a:r>
            <a:r>
              <a:rPr lang="en-US" altLang="zh-CN" dirty="0" smtClean="0"/>
              <a:t>be</a:t>
            </a:r>
            <a:r>
              <a:rPr lang="zh-CN" altLang="en-US" dirty="0" smtClean="0"/>
              <a:t> </a:t>
            </a:r>
            <a:r>
              <a:rPr lang="en-US" altLang="zh-CN" dirty="0" smtClean="0"/>
              <a:t>merged</a:t>
            </a:r>
            <a:r>
              <a:rPr lang="zh-CN" altLang="en-US" dirty="0" smtClean="0"/>
              <a:t> </a:t>
            </a:r>
            <a:r>
              <a:rPr lang="en-US" altLang="zh-CN" dirty="0" smtClean="0"/>
              <a:t>together.</a:t>
            </a:r>
            <a:r>
              <a:rPr lang="zh-CN" altLang="en-US" dirty="0" smtClean="0"/>
              <a:t> </a:t>
            </a:r>
            <a:r>
              <a:rPr lang="en-US" altLang="zh-CN" dirty="0" smtClean="0"/>
              <a:t>Thus,</a:t>
            </a:r>
            <a:r>
              <a:rPr lang="zh-CN" altLang="en-US" dirty="0" smtClean="0"/>
              <a:t> </a:t>
            </a:r>
            <a:r>
              <a:rPr lang="en-US" altLang="zh-CN" dirty="0" smtClean="0"/>
              <a:t>the</a:t>
            </a:r>
            <a:r>
              <a:rPr lang="zh-CN" altLang="en-US" dirty="0" smtClean="0"/>
              <a:t> </a:t>
            </a:r>
            <a:r>
              <a:rPr lang="en-US" altLang="zh-CN" dirty="0" smtClean="0"/>
              <a:t>comparison</a:t>
            </a:r>
            <a:r>
              <a:rPr lang="zh-CN" altLang="en-US" dirty="0" smtClean="0"/>
              <a:t> </a:t>
            </a:r>
            <a:r>
              <a:rPr lang="en-US" altLang="zh-CN" dirty="0" smtClean="0"/>
              <a:t>across</a:t>
            </a:r>
            <a:r>
              <a:rPr lang="zh-CN" altLang="en-US" dirty="0" smtClean="0"/>
              <a:t> </a:t>
            </a:r>
            <a:r>
              <a:rPr lang="en-US" altLang="zh-CN" dirty="0" smtClean="0"/>
              <a:t>the</a:t>
            </a:r>
            <a:r>
              <a:rPr lang="zh-CN" altLang="en-US" dirty="0" smtClean="0"/>
              <a:t> </a:t>
            </a:r>
            <a:r>
              <a:rPr lang="en-US" altLang="zh-CN" dirty="0" err="1" smtClean="0"/>
              <a:t>glycoprofiles</a:t>
            </a:r>
            <a:r>
              <a:rPr lang="zh-CN" altLang="en-US" dirty="0" smtClean="0"/>
              <a:t> </a:t>
            </a:r>
            <a:r>
              <a:rPr lang="en-US" altLang="zh-CN" dirty="0" smtClean="0"/>
              <a:t>is</a:t>
            </a:r>
            <a:r>
              <a:rPr lang="zh-CN" altLang="en-US" dirty="0" smtClean="0"/>
              <a:t> </a:t>
            </a:r>
            <a:r>
              <a:rPr lang="en-US" altLang="zh-CN" dirty="0" smtClean="0"/>
              <a:t>feasible</a:t>
            </a:r>
            <a:r>
              <a:rPr lang="zh-CN" altLang="en-US" dirty="0" smtClean="0"/>
              <a:t> </a:t>
            </a:r>
            <a:r>
              <a:rPr lang="en-US" altLang="zh-CN" dirty="0" smtClean="0"/>
              <a:t>and</a:t>
            </a:r>
            <a:r>
              <a:rPr lang="zh-CN" altLang="en-US" dirty="0" smtClean="0"/>
              <a:t> </a:t>
            </a:r>
            <a:r>
              <a:rPr lang="en-US" altLang="zh-CN" dirty="0" smtClean="0"/>
              <a:t>the</a:t>
            </a:r>
            <a:r>
              <a:rPr lang="zh-CN" altLang="en-US" dirty="0" smtClean="0"/>
              <a:t> </a:t>
            </a:r>
            <a:r>
              <a:rPr lang="en-US" altLang="zh-CN" dirty="0" smtClean="0"/>
              <a:t>important</a:t>
            </a:r>
            <a:r>
              <a:rPr lang="zh-CN" altLang="en-US" dirty="0" smtClean="0"/>
              <a:t> </a:t>
            </a:r>
            <a:r>
              <a:rPr lang="en-US" altLang="zh-CN" dirty="0" smtClean="0"/>
              <a:t>change</a:t>
            </a:r>
            <a:r>
              <a:rPr lang="zh-CN" altLang="en-US" dirty="0" smtClean="0"/>
              <a:t> </a:t>
            </a:r>
            <a:r>
              <a:rPr lang="en-US" altLang="zh-CN" dirty="0" smtClean="0"/>
              <a:t>of</a:t>
            </a:r>
            <a:r>
              <a:rPr lang="zh-CN" altLang="en-US" dirty="0" smtClean="0"/>
              <a:t> </a:t>
            </a:r>
            <a:r>
              <a:rPr lang="en-US" altLang="zh-CN" dirty="0" smtClean="0"/>
              <a:t>substructure</a:t>
            </a:r>
            <a:r>
              <a:rPr lang="zh-CN" altLang="en-US" dirty="0" smtClean="0"/>
              <a:t> </a:t>
            </a:r>
            <a:r>
              <a:rPr lang="en-US" altLang="zh-CN" dirty="0" smtClean="0"/>
              <a:t>abundance</a:t>
            </a:r>
            <a:r>
              <a:rPr lang="zh-CN" altLang="en-US" dirty="0" smtClean="0"/>
              <a:t> </a:t>
            </a:r>
            <a:r>
              <a:rPr lang="en-US" altLang="zh-CN" dirty="0" smtClean="0"/>
              <a:t>can</a:t>
            </a:r>
            <a:r>
              <a:rPr lang="zh-CN" altLang="en-US" dirty="0" smtClean="0"/>
              <a:t> </a:t>
            </a:r>
            <a:r>
              <a:rPr lang="en-US" altLang="zh-CN" dirty="0" smtClean="0"/>
              <a:t>be</a:t>
            </a:r>
            <a:r>
              <a:rPr lang="zh-CN" altLang="en-US" dirty="0" smtClean="0"/>
              <a:t> </a:t>
            </a:r>
            <a:r>
              <a:rPr lang="en-US" altLang="zh-CN" dirty="0" smtClean="0"/>
              <a:t>highlighted</a:t>
            </a:r>
            <a:r>
              <a:rPr lang="zh-CN" altLang="en-US" dirty="0" smtClean="0"/>
              <a:t> </a:t>
            </a:r>
            <a:r>
              <a:rPr lang="en-US" altLang="zh-CN" dirty="0" smtClean="0"/>
              <a:t>(red</a:t>
            </a:r>
            <a:r>
              <a:rPr lang="zh-CN" altLang="en-US" dirty="0" smtClean="0"/>
              <a:t> </a:t>
            </a:r>
            <a:r>
              <a:rPr lang="en-US" altLang="zh-CN" dirty="0" smtClean="0"/>
              <a:t>and</a:t>
            </a:r>
            <a:r>
              <a:rPr lang="zh-CN" altLang="en-US" dirty="0" smtClean="0"/>
              <a:t> </a:t>
            </a:r>
            <a:r>
              <a:rPr lang="en-US" altLang="zh-CN" dirty="0" smtClean="0"/>
              <a:t>blue</a:t>
            </a:r>
            <a:r>
              <a:rPr lang="zh-CN" altLang="en-US" dirty="0" smtClean="0"/>
              <a:t> </a:t>
            </a:r>
            <a:r>
              <a:rPr lang="en-US" altLang="zh-CN" dirty="0" smtClean="0"/>
              <a:t>nodes).</a:t>
            </a:r>
            <a:r>
              <a:rPr lang="zh-CN" altLang="en-US" dirty="0" smtClean="0"/>
              <a:t> </a:t>
            </a:r>
            <a:r>
              <a:rPr lang="en-US" altLang="zh-CN" b="1" dirty="0" smtClean="0"/>
              <a:t>Only</a:t>
            </a:r>
            <a:r>
              <a:rPr lang="zh-CN" altLang="en-US" b="1" dirty="0" smtClean="0"/>
              <a:t> </a:t>
            </a:r>
            <a:r>
              <a:rPr lang="en-US" altLang="zh-CN" b="1" dirty="0" smtClean="0"/>
              <a:t>the</a:t>
            </a:r>
            <a:r>
              <a:rPr lang="zh-CN" altLang="en-US" b="1" dirty="0" smtClean="0"/>
              <a:t> </a:t>
            </a:r>
            <a:r>
              <a:rPr lang="en-US" altLang="zh-CN" b="1" dirty="0" smtClean="0"/>
              <a:t>nodes</a:t>
            </a:r>
            <a:r>
              <a:rPr lang="zh-CN" altLang="en-US" b="1" dirty="0"/>
              <a:t> </a:t>
            </a:r>
            <a:r>
              <a:rPr lang="en-US" altLang="zh-CN" b="1" dirty="0" smtClean="0"/>
              <a:t>with</a:t>
            </a:r>
            <a:r>
              <a:rPr lang="zh-CN" altLang="en-US" b="1" dirty="0" smtClean="0"/>
              <a:t> </a:t>
            </a:r>
            <a:r>
              <a:rPr lang="en-US" altLang="zh-CN" b="1" dirty="0" smtClean="0"/>
              <a:t>blue</a:t>
            </a:r>
            <a:r>
              <a:rPr lang="zh-CN" altLang="en-US" b="1" dirty="0" smtClean="0"/>
              <a:t> </a:t>
            </a:r>
            <a:r>
              <a:rPr lang="en-US" altLang="zh-CN" b="1" dirty="0" smtClean="0"/>
              <a:t>and</a:t>
            </a:r>
            <a:r>
              <a:rPr lang="zh-CN" altLang="en-US" b="1" dirty="0" smtClean="0"/>
              <a:t> </a:t>
            </a:r>
            <a:r>
              <a:rPr lang="en-US" altLang="zh-CN" b="1" dirty="0" smtClean="0"/>
              <a:t>red</a:t>
            </a:r>
            <a:r>
              <a:rPr lang="zh-CN" altLang="en-US" b="1" dirty="0" smtClean="0"/>
              <a:t> </a:t>
            </a:r>
            <a:r>
              <a:rPr lang="en-US" altLang="zh-CN" b="1" dirty="0" smtClean="0"/>
              <a:t>color</a:t>
            </a:r>
            <a:r>
              <a:rPr lang="zh-CN" altLang="en-US" b="1" dirty="0" smtClean="0"/>
              <a:t> </a:t>
            </a:r>
            <a:r>
              <a:rPr lang="en-US" altLang="zh-CN" b="1" dirty="0" smtClean="0"/>
              <a:t>are</a:t>
            </a:r>
            <a:r>
              <a:rPr lang="zh-CN" altLang="en-US" b="1" dirty="0" smtClean="0"/>
              <a:t> </a:t>
            </a:r>
            <a:r>
              <a:rPr lang="en-US" altLang="zh-CN" b="1" dirty="0" smtClean="0"/>
              <a:t>picked</a:t>
            </a:r>
            <a:r>
              <a:rPr lang="zh-CN" altLang="en-US" b="1" dirty="0" smtClean="0"/>
              <a:t> </a:t>
            </a:r>
            <a:r>
              <a:rPr lang="en-US" altLang="zh-CN" b="1" dirty="0" smtClean="0"/>
              <a:t>for</a:t>
            </a:r>
            <a:r>
              <a:rPr lang="zh-CN" altLang="en-US" b="1" dirty="0" smtClean="0"/>
              <a:t> </a:t>
            </a:r>
            <a:r>
              <a:rPr lang="en-US" altLang="zh-CN" b="1" dirty="0" smtClean="0"/>
              <a:t>further</a:t>
            </a:r>
            <a:r>
              <a:rPr lang="zh-CN" altLang="en-US" b="1" dirty="0" smtClean="0"/>
              <a:t> </a:t>
            </a:r>
            <a:r>
              <a:rPr lang="en-US" altLang="zh-CN" b="1" dirty="0" smtClean="0"/>
              <a:t>network</a:t>
            </a:r>
            <a:r>
              <a:rPr lang="zh-CN" altLang="en-US" b="1" dirty="0" smtClean="0"/>
              <a:t> </a:t>
            </a:r>
            <a:r>
              <a:rPr lang="en-US" altLang="zh-CN" b="1" dirty="0" smtClean="0"/>
              <a:t>analysis</a:t>
            </a:r>
            <a:r>
              <a:rPr lang="en-US" altLang="zh-CN" dirty="0" smtClean="0"/>
              <a:t>.</a:t>
            </a:r>
            <a:endParaRPr lang="en-US" dirty="0"/>
          </a:p>
        </p:txBody>
      </p:sp>
    </p:spTree>
    <p:extLst>
      <p:ext uri="{BB962C8B-B14F-4D97-AF65-F5344CB8AC3E}">
        <p14:creationId xmlns:p14="http://schemas.microsoft.com/office/powerpoint/2010/main" val="4148263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xmlns="" id="{5434194B-EB56-4062-98C6-CB72F287E3F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826"/>
            <a:ext cx="10015869" cy="685372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2" name="Picture 11">
            <a:extLst>
              <a:ext uri="{FF2B5EF4-FFF2-40B4-BE49-F238E27FC236}">
                <a16:creationId xmlns:a16="http://schemas.microsoft.com/office/drawing/2014/main" xmlns="" id="{B3746DB1-35A8-422F-9955-4F8E75DBB077}"/>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r="17763"/>
          <a:stretch/>
        </p:blipFill>
        <p:spPr>
          <a:xfrm>
            <a:off x="-1" y="0"/>
            <a:ext cx="10015869" cy="6850894"/>
          </a:xfrm>
          <a:prstGeom prst="rect">
            <a:avLst/>
          </a:prstGeom>
        </p:spPr>
      </p:pic>
      <p:sp>
        <p:nvSpPr>
          <p:cNvPr id="2" name="Title 1"/>
          <p:cNvSpPr>
            <a:spLocks noGrp="1"/>
          </p:cNvSpPr>
          <p:nvPr>
            <p:ph type="title"/>
          </p:nvPr>
        </p:nvSpPr>
        <p:spPr>
          <a:xfrm>
            <a:off x="4730872" y="4782207"/>
            <a:ext cx="4792747" cy="1135639"/>
          </a:xfrm>
        </p:spPr>
        <p:txBody>
          <a:bodyPr vert="horz" lIns="91440" tIns="45720" rIns="91440" bIns="45720" rtlCol="0" anchor="t">
            <a:normAutofit/>
          </a:bodyPr>
          <a:lstStyle/>
          <a:p>
            <a:pPr algn="r"/>
            <a:r>
              <a:rPr lang="en-US" altLang="zh-CN" sz="2300" kern="1200" dirty="0">
                <a:solidFill>
                  <a:srgbClr val="000000"/>
                </a:solidFill>
                <a:latin typeface="+mj-lt"/>
                <a:ea typeface="+mj-ea"/>
                <a:cs typeface="+mj-cs"/>
              </a:rPr>
              <a:t>Data 1: CHO glycan data. 33 </a:t>
            </a:r>
            <a:r>
              <a:rPr lang="en-US" altLang="zh-CN" sz="2300" kern="1200" dirty="0" err="1">
                <a:solidFill>
                  <a:srgbClr val="000000"/>
                </a:solidFill>
                <a:latin typeface="+mj-lt"/>
                <a:ea typeface="+mj-ea"/>
                <a:cs typeface="+mj-cs"/>
              </a:rPr>
              <a:t>Glycoprofiles</a:t>
            </a:r>
            <a:r>
              <a:rPr lang="en-US" altLang="zh-CN" sz="2300" kern="1200" dirty="0">
                <a:solidFill>
                  <a:srgbClr val="000000"/>
                </a:solidFill>
                <a:latin typeface="+mj-lt"/>
                <a:ea typeface="+mj-ea"/>
                <a:cs typeface="+mj-cs"/>
              </a:rPr>
              <a:t> with </a:t>
            </a:r>
            <a:r>
              <a:rPr lang="en-US" altLang="zh-CN" sz="2300" kern="1200" dirty="0" smtClean="0">
                <a:solidFill>
                  <a:srgbClr val="000000"/>
                </a:solidFill>
                <a:latin typeface="+mj-lt"/>
                <a:ea typeface="+mj-ea"/>
                <a:cs typeface="+mj-cs"/>
              </a:rPr>
              <a:t>various</a:t>
            </a:r>
            <a:r>
              <a:rPr lang="zh-CN" altLang="en-US" sz="2300" kern="1200" dirty="0" smtClean="0">
                <a:solidFill>
                  <a:srgbClr val="000000"/>
                </a:solidFill>
                <a:latin typeface="+mj-lt"/>
                <a:ea typeface="+mj-ea"/>
                <a:cs typeface="+mj-cs"/>
              </a:rPr>
              <a:t> </a:t>
            </a:r>
            <a:r>
              <a:rPr lang="en-US" altLang="zh-CN" sz="2300" kern="1200" dirty="0" smtClean="0">
                <a:solidFill>
                  <a:srgbClr val="000000"/>
                </a:solidFill>
                <a:latin typeface="+mj-lt"/>
                <a:ea typeface="+mj-ea"/>
                <a:cs typeface="+mj-cs"/>
              </a:rPr>
              <a:t>perturbation</a:t>
            </a:r>
            <a:r>
              <a:rPr lang="en-US" altLang="zh-CN" sz="2300" kern="1200" dirty="0">
                <a:solidFill>
                  <a:srgbClr val="000000"/>
                </a:solidFill>
                <a:latin typeface="+mj-lt"/>
                <a:ea typeface="+mj-ea"/>
                <a:cs typeface="+mj-cs"/>
              </a:rPr>
              <a:t>.</a:t>
            </a:r>
            <a:endParaRPr lang="en-US" sz="2300" kern="1200" dirty="0">
              <a:solidFill>
                <a:srgbClr val="000000"/>
              </a:solidFill>
              <a:latin typeface="+mj-lt"/>
              <a:ea typeface="+mj-ea"/>
              <a:cs typeface="+mj-cs"/>
            </a:endParaRPr>
          </a:p>
        </p:txBody>
      </p:sp>
      <p:sp>
        <p:nvSpPr>
          <p:cNvPr id="14" name="Freeform 57">
            <a:extLst>
              <a:ext uri="{FF2B5EF4-FFF2-40B4-BE49-F238E27FC236}">
                <a16:creationId xmlns:a16="http://schemas.microsoft.com/office/drawing/2014/main" xmlns="" id="{B817D9AD-5E85-4E85-AC3E-43E24FA91AA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336223"/>
            <a:ext cx="4571999" cy="5514671"/>
          </a:xfrm>
          <a:custGeom>
            <a:avLst/>
            <a:gdLst>
              <a:gd name="connsiteX0" fmla="*/ 1504462 w 4383459"/>
              <a:gd name="connsiteY0" fmla="*/ 0 h 5287256"/>
              <a:gd name="connsiteX1" fmla="*/ 4383459 w 4383459"/>
              <a:gd name="connsiteY1" fmla="*/ 2878997 h 5287256"/>
              <a:gd name="connsiteX2" fmla="*/ 3114137 w 4383459"/>
              <a:gd name="connsiteY2" fmla="*/ 5266307 h 5287256"/>
              <a:gd name="connsiteX3" fmla="*/ 3079653 w 4383459"/>
              <a:gd name="connsiteY3" fmla="*/ 5287256 h 5287256"/>
              <a:gd name="connsiteX4" fmla="*/ 0 w 4383459"/>
              <a:gd name="connsiteY4" fmla="*/ 5287256 h 5287256"/>
              <a:gd name="connsiteX5" fmla="*/ 0 w 4383459"/>
              <a:gd name="connsiteY5" fmla="*/ 427769 h 5287256"/>
              <a:gd name="connsiteX6" fmla="*/ 132161 w 4383459"/>
              <a:gd name="connsiteY6" fmla="*/ 347480 h 5287256"/>
              <a:gd name="connsiteX7" fmla="*/ 1504462 w 4383459"/>
              <a:gd name="connsiteY7" fmla="*/ 0 h 5287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83459" h="5287256">
                <a:moveTo>
                  <a:pt x="1504462" y="0"/>
                </a:moveTo>
                <a:cubicBezTo>
                  <a:pt x="3094488" y="0"/>
                  <a:pt x="4383459" y="1288971"/>
                  <a:pt x="4383459" y="2878997"/>
                </a:cubicBezTo>
                <a:cubicBezTo>
                  <a:pt x="4383459" y="3872763"/>
                  <a:pt x="3879955" y="4748930"/>
                  <a:pt x="3114137" y="5266307"/>
                </a:cubicBezTo>
                <a:lnTo>
                  <a:pt x="3079653" y="5287256"/>
                </a:lnTo>
                <a:lnTo>
                  <a:pt x="0" y="5287256"/>
                </a:lnTo>
                <a:lnTo>
                  <a:pt x="0" y="427769"/>
                </a:lnTo>
                <a:lnTo>
                  <a:pt x="132161" y="347480"/>
                </a:lnTo>
                <a:cubicBezTo>
                  <a:pt x="540096" y="125876"/>
                  <a:pt x="1007579" y="0"/>
                  <a:pt x="1504462"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75000"/>
                  </a:schemeClr>
                </a:gs>
                <a:gs pos="100000">
                  <a:schemeClr val="bg2">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 y="2275187"/>
            <a:ext cx="4116662" cy="3715287"/>
          </a:xfrm>
          <a:prstGeom prst="rect">
            <a:avLst/>
          </a:prstGeom>
        </p:spPr>
      </p:pic>
      <p:sp>
        <p:nvSpPr>
          <p:cNvPr id="16" name="Freeform: Shape 15">
            <a:extLst>
              <a:ext uri="{FF2B5EF4-FFF2-40B4-BE49-F238E27FC236}">
                <a16:creationId xmlns:a16="http://schemas.microsoft.com/office/drawing/2014/main" xmlns="" id="{F0810290-E788-4DE3-B716-DBE58CC6A8E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30872" y="0"/>
            <a:ext cx="4124495" cy="3124182"/>
          </a:xfrm>
          <a:custGeom>
            <a:avLst/>
            <a:gdLst>
              <a:gd name="connsiteX0" fmla="*/ 301225 w 4185112"/>
              <a:gd name="connsiteY0" fmla="*/ 0 h 3170097"/>
              <a:gd name="connsiteX1" fmla="*/ 3883887 w 4185112"/>
              <a:gd name="connsiteY1" fmla="*/ 0 h 3170097"/>
              <a:gd name="connsiteX2" fmla="*/ 3932552 w 4185112"/>
              <a:gd name="connsiteY2" fmla="*/ 80105 h 3170097"/>
              <a:gd name="connsiteX3" fmla="*/ 4185112 w 4185112"/>
              <a:gd name="connsiteY3" fmla="*/ 1077541 h 3170097"/>
              <a:gd name="connsiteX4" fmla="*/ 2092556 w 4185112"/>
              <a:gd name="connsiteY4" fmla="*/ 3170097 h 3170097"/>
              <a:gd name="connsiteX5" fmla="*/ 0 w 4185112"/>
              <a:gd name="connsiteY5" fmla="*/ 1077541 h 3170097"/>
              <a:gd name="connsiteX6" fmla="*/ 252561 w 4185112"/>
              <a:gd name="connsiteY6" fmla="*/ 80105 h 3170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85112" h="3170097">
                <a:moveTo>
                  <a:pt x="301225" y="0"/>
                </a:moveTo>
                <a:lnTo>
                  <a:pt x="3883887" y="0"/>
                </a:lnTo>
                <a:lnTo>
                  <a:pt x="3932552" y="80105"/>
                </a:lnTo>
                <a:cubicBezTo>
                  <a:pt x="4093621" y="376606"/>
                  <a:pt x="4185112" y="716389"/>
                  <a:pt x="4185112" y="1077541"/>
                </a:cubicBezTo>
                <a:cubicBezTo>
                  <a:pt x="4185112" y="2233228"/>
                  <a:pt x="3248243" y="3170097"/>
                  <a:pt x="2092556" y="3170097"/>
                </a:cubicBezTo>
                <a:cubicBezTo>
                  <a:pt x="936869" y="3170097"/>
                  <a:pt x="0" y="2233228"/>
                  <a:pt x="0" y="1077541"/>
                </a:cubicBezTo>
                <a:cubicBezTo>
                  <a:pt x="0" y="716389"/>
                  <a:pt x="91491" y="376606"/>
                  <a:pt x="252561" y="80105"/>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75000"/>
                  </a:schemeClr>
                </a:gs>
                <a:gs pos="100000">
                  <a:schemeClr val="bg2">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0"/>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41788" y="47802"/>
            <a:ext cx="3451228" cy="2441743"/>
          </a:xfrm>
          <a:prstGeom prst="rect">
            <a:avLst/>
          </a:prstGeom>
        </p:spPr>
      </p:pic>
    </p:spTree>
    <p:extLst>
      <p:ext uri="{BB962C8B-B14F-4D97-AF65-F5344CB8AC3E}">
        <p14:creationId xmlns:p14="http://schemas.microsoft.com/office/powerpoint/2010/main" val="17947967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Group 33"/>
          <p:cNvGrpSpPr/>
          <p:nvPr/>
        </p:nvGrpSpPr>
        <p:grpSpPr>
          <a:xfrm>
            <a:off x="1186596" y="1542217"/>
            <a:ext cx="7152968" cy="4472449"/>
            <a:chOff x="3333135" y="1120875"/>
            <a:chExt cx="8062453" cy="5392996"/>
          </a:xfrm>
        </p:grpSpPr>
        <p:pic>
          <p:nvPicPr>
            <p:cNvPr id="33" name="Picture 32"/>
            <p:cNvPicPr>
              <a:picLocks noChangeAspect="1"/>
            </p:cNvPicPr>
            <p:nvPr/>
          </p:nvPicPr>
          <p:blipFill rotWithShape="1">
            <a:blip r:embed="rId3">
              <a:extLst>
                <a:ext uri="{28A0092B-C50C-407E-A947-70E740481C1C}">
                  <a14:useLocalDpi xmlns:a14="http://schemas.microsoft.com/office/drawing/2010/main" val="0"/>
                </a:ext>
              </a:extLst>
            </a:blip>
            <a:srcRect l="6944" t="10676" b="69725"/>
            <a:stretch/>
          </p:blipFill>
          <p:spPr>
            <a:xfrm>
              <a:off x="4286864" y="1120875"/>
              <a:ext cx="4129549" cy="1233947"/>
            </a:xfrm>
            <a:prstGeom prst="rect">
              <a:avLst/>
            </a:prstGeom>
          </p:spPr>
        </p:pic>
        <p:pic>
          <p:nvPicPr>
            <p:cNvPr id="7" name="Picture 6"/>
            <p:cNvPicPr>
              <a:picLocks noChangeAspect="1"/>
            </p:cNvPicPr>
            <p:nvPr/>
          </p:nvPicPr>
          <p:blipFill rotWithShape="1">
            <a:blip r:embed="rId4">
              <a:extLst>
                <a:ext uri="{28A0092B-C50C-407E-A947-70E740481C1C}">
                  <a14:useLocalDpi xmlns:a14="http://schemas.microsoft.com/office/drawing/2010/main" val="0"/>
                </a:ext>
              </a:extLst>
            </a:blip>
            <a:srcRect l="11565" t="9337" r="5150"/>
            <a:stretch/>
          </p:blipFill>
          <p:spPr>
            <a:xfrm rot="16200000">
              <a:off x="3613354" y="2020528"/>
              <a:ext cx="4213124" cy="4773562"/>
            </a:xfrm>
            <a:prstGeom prst="rect">
              <a:avLst/>
            </a:prstGeom>
          </p:spPr>
        </p:pic>
        <p:pic>
          <p:nvPicPr>
            <p:cNvPr id="4" name="Picture 3"/>
            <p:cNvPicPr>
              <a:picLocks noChangeAspect="1"/>
            </p:cNvPicPr>
            <p:nvPr/>
          </p:nvPicPr>
          <p:blipFill rotWithShape="1">
            <a:blip r:embed="rId5"/>
            <a:srcRect l="35623" t="36865" r="8851"/>
            <a:stretch/>
          </p:blipFill>
          <p:spPr>
            <a:xfrm>
              <a:off x="4267200" y="2212258"/>
              <a:ext cx="7128388" cy="4301613"/>
            </a:xfrm>
            <a:prstGeom prst="rect">
              <a:avLst/>
            </a:prstGeom>
          </p:spPr>
        </p:pic>
      </p:grpSp>
      <p:pic>
        <p:nvPicPr>
          <p:cNvPr id="8" name="Picture 7"/>
          <p:cNvPicPr>
            <a:picLocks noChangeAspect="1"/>
          </p:cNvPicPr>
          <p:nvPr/>
        </p:nvPicPr>
        <p:blipFill rotWithShape="1">
          <a:blip r:embed="rId5"/>
          <a:srcRect l="35623" r="33550" b="83699"/>
          <a:stretch/>
        </p:blipFill>
        <p:spPr>
          <a:xfrm>
            <a:off x="6175887" y="1542217"/>
            <a:ext cx="2968113" cy="833012"/>
          </a:xfrm>
          <a:prstGeom prst="rect">
            <a:avLst/>
          </a:prstGeom>
        </p:spPr>
      </p:pic>
      <p:sp>
        <p:nvSpPr>
          <p:cNvPr id="9" name="TextBox 8"/>
          <p:cNvSpPr txBox="1"/>
          <p:nvPr/>
        </p:nvSpPr>
        <p:spPr>
          <a:xfrm>
            <a:off x="517490" y="268008"/>
            <a:ext cx="6353908" cy="923330"/>
          </a:xfrm>
          <a:prstGeom prst="rect">
            <a:avLst/>
          </a:prstGeom>
          <a:noFill/>
        </p:spPr>
        <p:txBody>
          <a:bodyPr wrap="square" rtlCol="0">
            <a:spAutoFit/>
          </a:bodyPr>
          <a:lstStyle/>
          <a:p>
            <a:r>
              <a:rPr lang="en-US" altLang="zh-CN" dirty="0">
                <a:solidFill>
                  <a:srgbClr val="000000"/>
                </a:solidFill>
              </a:rPr>
              <a:t>Data 1 </a:t>
            </a:r>
            <a:r>
              <a:rPr lang="en-US" altLang="zh-CN" dirty="0" smtClean="0">
                <a:solidFill>
                  <a:srgbClr val="000000"/>
                </a:solidFill>
              </a:rPr>
              <a:t>part1</a:t>
            </a:r>
          </a:p>
          <a:p>
            <a:r>
              <a:rPr lang="en-US" altLang="zh-CN" dirty="0" smtClean="0"/>
              <a:t>Note:</a:t>
            </a:r>
            <a:r>
              <a:rPr lang="zh-CN" altLang="en-US" dirty="0" smtClean="0"/>
              <a:t> </a:t>
            </a:r>
            <a:r>
              <a:rPr lang="en-US" altLang="zh-CN" dirty="0" smtClean="0"/>
              <a:t>preliminary</a:t>
            </a:r>
            <a:r>
              <a:rPr lang="zh-CN" altLang="en-US" dirty="0" smtClean="0"/>
              <a:t> </a:t>
            </a:r>
            <a:r>
              <a:rPr lang="en-US" altLang="zh-CN" dirty="0" smtClean="0"/>
              <a:t>analysis,</a:t>
            </a:r>
            <a:r>
              <a:rPr lang="zh-CN" altLang="en-US" dirty="0" smtClean="0"/>
              <a:t> </a:t>
            </a:r>
            <a:r>
              <a:rPr lang="en-US" altLang="zh-CN" dirty="0" smtClean="0"/>
              <a:t>clustering</a:t>
            </a:r>
            <a:r>
              <a:rPr lang="zh-CN" altLang="en-US" dirty="0" smtClean="0"/>
              <a:t> </a:t>
            </a:r>
            <a:r>
              <a:rPr lang="en-US" altLang="zh-CN" dirty="0" smtClean="0"/>
              <a:t>across</a:t>
            </a:r>
            <a:r>
              <a:rPr lang="zh-CN" altLang="en-US" dirty="0" smtClean="0"/>
              <a:t> </a:t>
            </a:r>
            <a:r>
              <a:rPr lang="en-US" altLang="zh-CN" dirty="0" smtClean="0"/>
              <a:t>33</a:t>
            </a:r>
            <a:r>
              <a:rPr lang="zh-CN" altLang="en-US" dirty="0" smtClean="0"/>
              <a:t> </a:t>
            </a:r>
            <a:r>
              <a:rPr lang="en-US" altLang="zh-CN" dirty="0" err="1" smtClean="0"/>
              <a:t>glycoprofiles</a:t>
            </a:r>
            <a:r>
              <a:rPr lang="en-US" altLang="zh-CN" dirty="0" smtClean="0"/>
              <a:t>,</a:t>
            </a:r>
            <a:r>
              <a:rPr lang="zh-CN" altLang="en-US" dirty="0" smtClean="0"/>
              <a:t> </a:t>
            </a:r>
            <a:r>
              <a:rPr lang="en-US" altLang="zh-CN" dirty="0" smtClean="0"/>
              <a:t>based</a:t>
            </a:r>
            <a:r>
              <a:rPr lang="zh-CN" altLang="en-US" dirty="0" smtClean="0"/>
              <a:t> </a:t>
            </a:r>
            <a:r>
              <a:rPr lang="en-US" altLang="zh-CN" dirty="0" smtClean="0"/>
              <a:t>on</a:t>
            </a:r>
            <a:r>
              <a:rPr lang="zh-CN" altLang="en-US" dirty="0" smtClean="0"/>
              <a:t> </a:t>
            </a:r>
            <a:r>
              <a:rPr lang="en-US" altLang="zh-CN" dirty="0" smtClean="0"/>
              <a:t>the</a:t>
            </a:r>
            <a:r>
              <a:rPr lang="zh-CN" altLang="en-US" dirty="0"/>
              <a:t> </a:t>
            </a:r>
            <a:r>
              <a:rPr lang="en-US" altLang="zh-CN" dirty="0" smtClean="0"/>
              <a:t>abundance</a:t>
            </a:r>
            <a:r>
              <a:rPr lang="zh-CN" altLang="en-US" dirty="0" smtClean="0"/>
              <a:t> </a:t>
            </a:r>
            <a:r>
              <a:rPr lang="en-US" altLang="zh-CN" dirty="0" smtClean="0"/>
              <a:t>of</a:t>
            </a:r>
            <a:r>
              <a:rPr lang="zh-CN" altLang="en-US" dirty="0" smtClean="0"/>
              <a:t> </a:t>
            </a:r>
            <a:r>
              <a:rPr lang="en-US" altLang="zh-CN" dirty="0" smtClean="0"/>
              <a:t>the</a:t>
            </a:r>
            <a:r>
              <a:rPr lang="zh-CN" altLang="en-US" dirty="0" smtClean="0"/>
              <a:t> </a:t>
            </a:r>
            <a:r>
              <a:rPr lang="en-US" altLang="zh-CN" dirty="0" smtClean="0"/>
              <a:t>substructures</a:t>
            </a:r>
            <a:r>
              <a:rPr lang="zh-CN" altLang="en-US" dirty="0" smtClean="0"/>
              <a:t> </a:t>
            </a:r>
            <a:r>
              <a:rPr lang="en-US" altLang="zh-CN" dirty="0" smtClean="0"/>
              <a:t>and</a:t>
            </a:r>
            <a:r>
              <a:rPr lang="zh-CN" altLang="en-US" dirty="0" smtClean="0"/>
              <a:t> </a:t>
            </a:r>
            <a:r>
              <a:rPr lang="en-US" altLang="zh-CN" dirty="0" err="1" smtClean="0"/>
              <a:t>glycoprofiles</a:t>
            </a:r>
            <a:r>
              <a:rPr lang="en-US" altLang="zh-CN" dirty="0" smtClean="0"/>
              <a:t>.</a:t>
            </a:r>
            <a:endParaRPr lang="en-US" dirty="0"/>
          </a:p>
        </p:txBody>
      </p:sp>
    </p:spTree>
    <p:extLst>
      <p:ext uri="{BB962C8B-B14F-4D97-AF65-F5344CB8AC3E}">
        <p14:creationId xmlns:p14="http://schemas.microsoft.com/office/powerpoint/2010/main" val="11365646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t="11451"/>
          <a:stretch/>
        </p:blipFill>
        <p:spPr>
          <a:xfrm>
            <a:off x="-323200" y="824974"/>
            <a:ext cx="4631024" cy="5356497"/>
          </a:xfrm>
          <a:prstGeom prst="rect">
            <a:avLst/>
          </a:prstGeom>
        </p:spPr>
      </p:pic>
      <p:pic>
        <p:nvPicPr>
          <p:cNvPr id="6" name="Content Placeholder 3"/>
          <p:cNvPicPr>
            <a:picLocks noGrp="1" noChangeAspect="1"/>
          </p:cNvPicPr>
          <p:nvPr>
            <p:ph idx="1"/>
          </p:nvPr>
        </p:nvPicPr>
        <p:blipFill rotWithShape="1">
          <a:blip r:embed="rId4"/>
          <a:srcRect l="36101" r="34388" b="88440"/>
          <a:stretch/>
        </p:blipFill>
        <p:spPr>
          <a:xfrm>
            <a:off x="5588000" y="168429"/>
            <a:ext cx="3211286" cy="656545"/>
          </a:xfrm>
          <a:prstGeom prst="rect">
            <a:avLst/>
          </a:prstGeom>
        </p:spPr>
      </p:pic>
      <p:grpSp>
        <p:nvGrpSpPr>
          <p:cNvPr id="14" name="Group 13"/>
          <p:cNvGrpSpPr/>
          <p:nvPr/>
        </p:nvGrpSpPr>
        <p:grpSpPr>
          <a:xfrm rot="16200000">
            <a:off x="3122842" y="2252936"/>
            <a:ext cx="7229928" cy="4649106"/>
            <a:chOff x="-538163" y="1646005"/>
            <a:chExt cx="12200350" cy="7606986"/>
          </a:xfrm>
        </p:grpSpPr>
        <p:pic>
          <p:nvPicPr>
            <p:cNvPr id="5" name="Picture 4"/>
            <p:cNvPicPr>
              <a:picLocks noChangeAspect="1"/>
            </p:cNvPicPr>
            <p:nvPr/>
          </p:nvPicPr>
          <p:blipFill rotWithShape="1">
            <a:blip r:embed="rId5">
              <a:extLst>
                <a:ext uri="{28A0092B-C50C-407E-A947-70E740481C1C}">
                  <a14:useLocalDpi xmlns:a14="http://schemas.microsoft.com/office/drawing/2010/main" val="0"/>
                </a:ext>
              </a:extLst>
            </a:blip>
            <a:srcRect l="7200" t="10020" r="4643" b="59157"/>
            <a:stretch/>
          </p:blipFill>
          <p:spPr>
            <a:xfrm flipH="1">
              <a:off x="4195057" y="1646005"/>
              <a:ext cx="6057278" cy="1052226"/>
            </a:xfrm>
            <a:prstGeom prst="rect">
              <a:avLst/>
            </a:prstGeom>
          </p:spPr>
        </p:pic>
        <p:pic>
          <p:nvPicPr>
            <p:cNvPr id="10" name="Picture 9"/>
            <p:cNvPicPr>
              <a:picLocks noChangeAspect="1"/>
            </p:cNvPicPr>
            <p:nvPr/>
          </p:nvPicPr>
          <p:blipFill rotWithShape="1">
            <a:blip r:embed="rId6"/>
            <a:srcRect l="7390" t="10733" b="54682"/>
            <a:stretch/>
          </p:blipFill>
          <p:spPr>
            <a:xfrm flipH="1" flipV="1">
              <a:off x="3856821" y="7566918"/>
              <a:ext cx="6385462" cy="1686073"/>
            </a:xfrm>
            <a:prstGeom prst="rect">
              <a:avLst/>
            </a:prstGeom>
          </p:spPr>
        </p:pic>
        <p:grpSp>
          <p:nvGrpSpPr>
            <p:cNvPr id="13" name="Group 12"/>
            <p:cNvGrpSpPr/>
            <p:nvPr/>
          </p:nvGrpSpPr>
          <p:grpSpPr>
            <a:xfrm>
              <a:off x="-538163" y="2479137"/>
              <a:ext cx="12200350" cy="5501742"/>
              <a:chOff x="-538163" y="2479137"/>
              <a:chExt cx="12200350" cy="5501742"/>
            </a:xfrm>
          </p:grpSpPr>
          <p:pic>
            <p:nvPicPr>
              <p:cNvPr id="9" name="Content Placeholder 3"/>
              <p:cNvPicPr>
                <a:picLocks noChangeAspect="1"/>
              </p:cNvPicPr>
              <p:nvPr/>
            </p:nvPicPr>
            <p:blipFill rotWithShape="1">
              <a:blip r:embed="rId4"/>
              <a:srcRect l="18219" t="38116" r="64162" b="1290"/>
              <a:stretch/>
            </p:blipFill>
            <p:spPr>
              <a:xfrm flipH="1">
                <a:off x="10249779" y="2662268"/>
                <a:ext cx="1412408" cy="4817822"/>
              </a:xfrm>
              <a:prstGeom prst="rect">
                <a:avLst/>
              </a:prstGeom>
            </p:spPr>
          </p:pic>
          <p:grpSp>
            <p:nvGrpSpPr>
              <p:cNvPr id="12" name="Group 11"/>
              <p:cNvGrpSpPr/>
              <p:nvPr/>
            </p:nvGrpSpPr>
            <p:grpSpPr>
              <a:xfrm>
                <a:off x="-538163" y="2479137"/>
                <a:ext cx="10811734" cy="5501742"/>
                <a:chOff x="-538163" y="2479137"/>
                <a:chExt cx="10811734" cy="5501742"/>
              </a:xfrm>
            </p:grpSpPr>
            <p:sp>
              <p:nvSpPr>
                <p:cNvPr id="7" name="Rectangle 6"/>
                <p:cNvSpPr/>
                <p:nvPr/>
              </p:nvSpPr>
              <p:spPr>
                <a:xfrm>
                  <a:off x="-538163" y="2479137"/>
                  <a:ext cx="4816215" cy="5501742"/>
                </a:xfrm>
                <a:prstGeom prst="rect">
                  <a:avLst/>
                </a:prstGeom>
                <a:solidFill>
                  <a:schemeClr val="bg1"/>
                </a:solidFill>
              </p:spPr>
              <p:txBody>
                <a:bodyPr wrap="square">
                  <a:spAutoFit/>
                </a:bodyPr>
                <a:lstStyle/>
                <a:p>
                  <a:pPr algn="r">
                    <a:lnSpc>
                      <a:spcPts val="1464"/>
                    </a:lnSpc>
                  </a:pPr>
                  <a:r>
                    <a:rPr lang="en-US" altLang="zh-CN" sz="1143"/>
                    <a:t>G30</a:t>
                  </a:r>
                  <a:r>
                    <a:rPr lang="zh-CN" altLang="en-US" sz="1143"/>
                    <a:t> </a:t>
                  </a:r>
                  <a:r>
                    <a:rPr lang="en-US" altLang="zh-CN" sz="1143"/>
                    <a:t>KO</a:t>
                  </a:r>
                  <a:r>
                    <a:rPr lang="en-US" sz="1143"/>
                    <a:t>_mgat1</a:t>
                  </a:r>
                </a:p>
                <a:p>
                  <a:pPr algn="r">
                    <a:lnSpc>
                      <a:spcPts val="1464"/>
                    </a:lnSpc>
                  </a:pPr>
                  <a:r>
                    <a:rPr lang="en-US" altLang="zh-CN" sz="1143">
                      <a:solidFill>
                        <a:srgbClr val="C00000"/>
                      </a:solidFill>
                    </a:rPr>
                    <a:t>G25</a:t>
                  </a:r>
                  <a:r>
                    <a:rPr lang="zh-CN" altLang="en-US" sz="1143">
                      <a:solidFill>
                        <a:srgbClr val="C00000"/>
                      </a:solidFill>
                    </a:rPr>
                    <a:t> </a:t>
                  </a:r>
                  <a:r>
                    <a:rPr lang="en-US" altLang="zh-CN" sz="1143">
                      <a:solidFill>
                        <a:srgbClr val="C00000"/>
                      </a:solidFill>
                    </a:rPr>
                    <a:t>KO</a:t>
                  </a:r>
                  <a:r>
                    <a:rPr lang="en-US" sz="1143">
                      <a:solidFill>
                        <a:srgbClr val="C00000"/>
                      </a:solidFill>
                    </a:rPr>
                    <a:t>_mgat2</a:t>
                  </a:r>
                </a:p>
                <a:p>
                  <a:pPr algn="r">
                    <a:lnSpc>
                      <a:spcPts val="1464"/>
                    </a:lnSpc>
                  </a:pPr>
                  <a:r>
                    <a:rPr lang="en-US" altLang="zh-CN" sz="1143">
                      <a:solidFill>
                        <a:srgbClr val="00B0F0"/>
                      </a:solidFill>
                    </a:rPr>
                    <a:t>G34</a:t>
                  </a:r>
                  <a:r>
                    <a:rPr lang="zh-CN" altLang="en-US" sz="1143">
                      <a:solidFill>
                        <a:srgbClr val="00B0F0"/>
                      </a:solidFill>
                    </a:rPr>
                    <a:t> </a:t>
                  </a:r>
                  <a:r>
                    <a:rPr lang="en-US" sz="1143">
                      <a:solidFill>
                        <a:srgbClr val="00B0F0"/>
                      </a:solidFill>
                    </a:rPr>
                    <a:t>KO_fut8</a:t>
                  </a:r>
                </a:p>
                <a:p>
                  <a:pPr algn="r">
                    <a:lnSpc>
                      <a:spcPts val="1464"/>
                    </a:lnSpc>
                  </a:pPr>
                  <a:r>
                    <a:rPr lang="en-US" altLang="zh-CN" sz="1143">
                      <a:solidFill>
                        <a:schemeClr val="accent2">
                          <a:lumMod val="75000"/>
                        </a:schemeClr>
                      </a:solidFill>
                    </a:rPr>
                    <a:t>G21</a:t>
                  </a:r>
                  <a:r>
                    <a:rPr lang="zh-CN" altLang="en-US" sz="1143">
                      <a:solidFill>
                        <a:schemeClr val="accent2">
                          <a:lumMod val="75000"/>
                        </a:schemeClr>
                      </a:solidFill>
                    </a:rPr>
                    <a:t> </a:t>
                  </a:r>
                  <a:r>
                    <a:rPr lang="en-US" altLang="zh-CN" sz="1143">
                      <a:solidFill>
                        <a:schemeClr val="accent2">
                          <a:lumMod val="75000"/>
                        </a:schemeClr>
                      </a:solidFill>
                    </a:rPr>
                    <a:t>KO_</a:t>
                  </a:r>
                  <a:r>
                    <a:rPr lang="en-US" sz="1143">
                      <a:solidFill>
                        <a:schemeClr val="accent2">
                          <a:lumMod val="75000"/>
                        </a:schemeClr>
                      </a:solidFill>
                    </a:rPr>
                    <a:t>st3gal4</a:t>
                  </a:r>
                  <a:r>
                    <a:rPr lang="en-US" altLang="zh-CN" sz="1143">
                      <a:solidFill>
                        <a:schemeClr val="accent2">
                          <a:lumMod val="75000"/>
                        </a:schemeClr>
                      </a:solidFill>
                    </a:rPr>
                    <a:t>/</a:t>
                  </a:r>
                  <a:r>
                    <a:rPr lang="en-US" sz="1143">
                      <a:solidFill>
                        <a:schemeClr val="accent2">
                          <a:lumMod val="75000"/>
                        </a:schemeClr>
                      </a:solidFill>
                    </a:rPr>
                    <a:t>6_mgat4a</a:t>
                  </a:r>
                  <a:r>
                    <a:rPr lang="en-US" altLang="zh-CN" sz="1143">
                      <a:solidFill>
                        <a:schemeClr val="accent2">
                          <a:lumMod val="75000"/>
                        </a:schemeClr>
                      </a:solidFill>
                    </a:rPr>
                    <a:t>/</a:t>
                  </a:r>
                  <a:r>
                    <a:rPr lang="en-US" sz="1143">
                      <a:solidFill>
                        <a:schemeClr val="accent2">
                          <a:lumMod val="75000"/>
                        </a:schemeClr>
                      </a:solidFill>
                    </a:rPr>
                    <a:t>4b</a:t>
                  </a:r>
                  <a:r>
                    <a:rPr lang="en-US" altLang="zh-CN" sz="1143">
                      <a:solidFill>
                        <a:schemeClr val="accent2">
                          <a:lumMod val="75000"/>
                        </a:schemeClr>
                      </a:solidFill>
                    </a:rPr>
                    <a:t>/</a:t>
                  </a:r>
                  <a:r>
                    <a:rPr lang="en-US" sz="1143">
                      <a:solidFill>
                        <a:schemeClr val="accent2">
                          <a:lumMod val="75000"/>
                        </a:schemeClr>
                      </a:solidFill>
                    </a:rPr>
                    <a:t>5</a:t>
                  </a:r>
                </a:p>
                <a:p>
                  <a:pPr algn="r">
                    <a:lnSpc>
                      <a:spcPts val="1464"/>
                    </a:lnSpc>
                  </a:pPr>
                  <a:r>
                    <a:rPr lang="en-US" altLang="zh-CN" sz="1143">
                      <a:solidFill>
                        <a:schemeClr val="accent2">
                          <a:lumMod val="75000"/>
                        </a:schemeClr>
                      </a:solidFill>
                    </a:rPr>
                    <a:t>G20</a:t>
                  </a:r>
                  <a:r>
                    <a:rPr lang="zh-CN" altLang="en-US" sz="1143">
                      <a:solidFill>
                        <a:schemeClr val="accent2">
                          <a:lumMod val="75000"/>
                        </a:schemeClr>
                      </a:solidFill>
                    </a:rPr>
                    <a:t> </a:t>
                  </a:r>
                  <a:r>
                    <a:rPr lang="en-US" sz="1143">
                      <a:solidFill>
                        <a:schemeClr val="accent2">
                          <a:lumMod val="75000"/>
                        </a:schemeClr>
                      </a:solidFill>
                    </a:rPr>
                    <a:t>KO_mgat4A</a:t>
                  </a:r>
                  <a:r>
                    <a:rPr lang="en-US" altLang="zh-CN" sz="1143">
                      <a:solidFill>
                        <a:schemeClr val="accent2">
                          <a:lumMod val="75000"/>
                        </a:schemeClr>
                      </a:solidFill>
                    </a:rPr>
                    <a:t>/</a:t>
                  </a:r>
                  <a:r>
                    <a:rPr lang="en-US" sz="1143">
                      <a:solidFill>
                        <a:schemeClr val="accent2">
                          <a:lumMod val="75000"/>
                        </a:schemeClr>
                      </a:solidFill>
                    </a:rPr>
                    <a:t>4B</a:t>
                  </a:r>
                  <a:r>
                    <a:rPr lang="en-US" altLang="zh-CN" sz="1143">
                      <a:solidFill>
                        <a:schemeClr val="accent2">
                          <a:lumMod val="75000"/>
                        </a:schemeClr>
                      </a:solidFill>
                    </a:rPr>
                    <a:t>/</a:t>
                  </a:r>
                  <a:r>
                    <a:rPr lang="en-US" sz="1143">
                      <a:solidFill>
                        <a:schemeClr val="accent2">
                          <a:lumMod val="75000"/>
                        </a:schemeClr>
                      </a:solidFill>
                    </a:rPr>
                    <a:t>5</a:t>
                  </a:r>
                  <a:r>
                    <a:rPr lang="en-US" altLang="zh-CN" sz="1143">
                      <a:solidFill>
                        <a:schemeClr val="accent2">
                          <a:lumMod val="75000"/>
                        </a:schemeClr>
                      </a:solidFill>
                    </a:rPr>
                    <a:t>_</a:t>
                  </a:r>
                  <a:r>
                    <a:rPr lang="en-US" sz="1143">
                      <a:solidFill>
                        <a:schemeClr val="accent2">
                          <a:lumMod val="75000"/>
                        </a:schemeClr>
                      </a:solidFill>
                    </a:rPr>
                    <a:t>B3gnt2</a:t>
                  </a:r>
                </a:p>
                <a:p>
                  <a:pPr algn="r">
                    <a:lnSpc>
                      <a:spcPts val="1464"/>
                    </a:lnSpc>
                  </a:pPr>
                  <a:r>
                    <a:rPr lang="en-US" altLang="zh-CN" sz="1143">
                      <a:solidFill>
                        <a:schemeClr val="accent2">
                          <a:lumMod val="75000"/>
                        </a:schemeClr>
                      </a:solidFill>
                    </a:rPr>
                    <a:t>G05</a:t>
                  </a:r>
                  <a:r>
                    <a:rPr lang="zh-CN" altLang="en-US" sz="1143">
                      <a:solidFill>
                        <a:schemeClr val="accent2">
                          <a:lumMod val="75000"/>
                        </a:schemeClr>
                      </a:solidFill>
                    </a:rPr>
                    <a:t> </a:t>
                  </a:r>
                  <a:r>
                    <a:rPr lang="en-US" altLang="zh-CN" sz="1143">
                      <a:solidFill>
                        <a:schemeClr val="accent2">
                          <a:lumMod val="75000"/>
                        </a:schemeClr>
                      </a:solidFill>
                    </a:rPr>
                    <a:t>KO_</a:t>
                  </a:r>
                  <a:r>
                    <a:rPr lang="en-US" sz="1143">
                      <a:solidFill>
                        <a:schemeClr val="accent2">
                          <a:lumMod val="75000"/>
                        </a:schemeClr>
                      </a:solidFill>
                    </a:rPr>
                    <a:t>mgat4A</a:t>
                  </a:r>
                  <a:r>
                    <a:rPr lang="en-US" altLang="zh-CN" sz="1143">
                      <a:solidFill>
                        <a:schemeClr val="accent2">
                          <a:lumMod val="75000"/>
                        </a:schemeClr>
                      </a:solidFill>
                    </a:rPr>
                    <a:t>/</a:t>
                  </a:r>
                  <a:r>
                    <a:rPr lang="en-US" sz="1143">
                      <a:solidFill>
                        <a:schemeClr val="accent2">
                          <a:lumMod val="75000"/>
                        </a:schemeClr>
                      </a:solidFill>
                    </a:rPr>
                    <a:t>4B</a:t>
                  </a:r>
                  <a:r>
                    <a:rPr lang="en-US" altLang="zh-CN" sz="1143">
                      <a:solidFill>
                        <a:schemeClr val="accent2">
                          <a:lumMod val="75000"/>
                        </a:schemeClr>
                      </a:solidFill>
                    </a:rPr>
                    <a:t>/</a:t>
                  </a:r>
                  <a:r>
                    <a:rPr lang="en-US" sz="1143">
                      <a:solidFill>
                        <a:schemeClr val="accent2">
                          <a:lumMod val="75000"/>
                        </a:schemeClr>
                      </a:solidFill>
                    </a:rPr>
                    <a:t>5</a:t>
                  </a:r>
                </a:p>
                <a:p>
                  <a:pPr algn="r">
                    <a:lnSpc>
                      <a:spcPts val="1464"/>
                    </a:lnSpc>
                  </a:pPr>
                  <a:r>
                    <a:rPr lang="en-US" altLang="zh-CN" sz="1143">
                      <a:solidFill>
                        <a:schemeClr val="accent2">
                          <a:lumMod val="75000"/>
                        </a:schemeClr>
                      </a:solidFill>
                    </a:rPr>
                    <a:t>G22</a:t>
                  </a:r>
                  <a:r>
                    <a:rPr lang="zh-CN" altLang="en-US" sz="1143">
                      <a:solidFill>
                        <a:schemeClr val="accent2">
                          <a:lumMod val="75000"/>
                        </a:schemeClr>
                      </a:solidFill>
                    </a:rPr>
                    <a:t> </a:t>
                  </a:r>
                  <a:r>
                    <a:rPr lang="en-US" sz="1143">
                      <a:solidFill>
                        <a:schemeClr val="accent2">
                          <a:lumMod val="75000"/>
                        </a:schemeClr>
                      </a:solidFill>
                    </a:rPr>
                    <a:t>KI_st3gal6</a:t>
                  </a:r>
                  <a:r>
                    <a:rPr lang="en-US" altLang="zh-CN" sz="1143">
                      <a:solidFill>
                        <a:schemeClr val="accent2">
                          <a:lumMod val="75000"/>
                        </a:schemeClr>
                      </a:solidFill>
                    </a:rPr>
                    <a:t>;</a:t>
                  </a:r>
                  <a:r>
                    <a:rPr lang="zh-CN" altLang="en-US" sz="1143">
                      <a:solidFill>
                        <a:schemeClr val="accent2">
                          <a:lumMod val="75000"/>
                        </a:schemeClr>
                      </a:solidFill>
                    </a:rPr>
                    <a:t> </a:t>
                  </a:r>
                  <a:r>
                    <a:rPr lang="en-US" altLang="zh-CN" sz="1143">
                      <a:solidFill>
                        <a:schemeClr val="accent2">
                          <a:lumMod val="75000"/>
                        </a:schemeClr>
                      </a:solidFill>
                    </a:rPr>
                    <a:t>KO_</a:t>
                  </a:r>
                  <a:r>
                    <a:rPr lang="en-US" sz="1143">
                      <a:solidFill>
                        <a:schemeClr val="accent2">
                          <a:lumMod val="75000"/>
                        </a:schemeClr>
                      </a:solidFill>
                    </a:rPr>
                    <a:t>mgat4a</a:t>
                  </a:r>
                  <a:r>
                    <a:rPr lang="en-US" altLang="zh-CN" sz="1143">
                      <a:solidFill>
                        <a:schemeClr val="accent2">
                          <a:lumMod val="75000"/>
                        </a:schemeClr>
                      </a:solidFill>
                    </a:rPr>
                    <a:t>/4</a:t>
                  </a:r>
                  <a:r>
                    <a:rPr lang="en-US" sz="1143">
                      <a:solidFill>
                        <a:schemeClr val="accent2">
                          <a:lumMod val="75000"/>
                        </a:schemeClr>
                      </a:solidFill>
                    </a:rPr>
                    <a:t>b</a:t>
                  </a:r>
                  <a:r>
                    <a:rPr lang="en-US" altLang="zh-CN" sz="1143">
                      <a:solidFill>
                        <a:schemeClr val="accent2">
                          <a:lumMod val="75000"/>
                        </a:schemeClr>
                      </a:solidFill>
                    </a:rPr>
                    <a:t>/</a:t>
                  </a:r>
                  <a:r>
                    <a:rPr lang="en-US" sz="1143">
                      <a:solidFill>
                        <a:schemeClr val="accent2">
                          <a:lumMod val="75000"/>
                        </a:schemeClr>
                      </a:solidFill>
                    </a:rPr>
                    <a:t>5</a:t>
                  </a:r>
                  <a:r>
                    <a:rPr lang="en-US" altLang="zh-CN" sz="1143">
                      <a:solidFill>
                        <a:schemeClr val="accent2">
                          <a:lumMod val="75000"/>
                        </a:schemeClr>
                      </a:solidFill>
                    </a:rPr>
                    <a:t>_</a:t>
                  </a:r>
                  <a:r>
                    <a:rPr lang="en-US" sz="1143">
                      <a:solidFill>
                        <a:schemeClr val="accent2">
                          <a:lumMod val="75000"/>
                        </a:schemeClr>
                      </a:solidFill>
                    </a:rPr>
                    <a:t>st3gal4</a:t>
                  </a:r>
                  <a:r>
                    <a:rPr lang="en-US" altLang="zh-CN" sz="1143">
                      <a:solidFill>
                        <a:schemeClr val="accent2">
                          <a:lumMod val="75000"/>
                        </a:schemeClr>
                      </a:solidFill>
                    </a:rPr>
                    <a:t>/</a:t>
                  </a:r>
                  <a:r>
                    <a:rPr lang="en-US" sz="1143">
                      <a:solidFill>
                        <a:schemeClr val="accent2">
                          <a:lumMod val="75000"/>
                        </a:schemeClr>
                      </a:solidFill>
                    </a:rPr>
                    <a:t>6</a:t>
                  </a:r>
                </a:p>
                <a:p>
                  <a:pPr algn="r">
                    <a:lnSpc>
                      <a:spcPts val="1464"/>
                    </a:lnSpc>
                  </a:pPr>
                  <a:r>
                    <a:rPr lang="en-US" altLang="zh-CN" sz="1143">
                      <a:solidFill>
                        <a:schemeClr val="accent6"/>
                      </a:solidFill>
                    </a:rPr>
                    <a:t>G04</a:t>
                  </a:r>
                  <a:r>
                    <a:rPr lang="zh-CN" altLang="en-US" sz="1143">
                      <a:solidFill>
                        <a:schemeClr val="accent6"/>
                      </a:solidFill>
                    </a:rPr>
                    <a:t> </a:t>
                  </a:r>
                  <a:r>
                    <a:rPr lang="en-US" altLang="zh-CN" sz="1143">
                      <a:solidFill>
                        <a:schemeClr val="accent6"/>
                      </a:solidFill>
                    </a:rPr>
                    <a:t>KO_</a:t>
                  </a:r>
                  <a:r>
                    <a:rPr lang="en-US" sz="1143">
                      <a:solidFill>
                        <a:schemeClr val="accent6"/>
                      </a:solidFill>
                    </a:rPr>
                    <a:t>mgat5</a:t>
                  </a:r>
                </a:p>
                <a:p>
                  <a:pPr algn="r">
                    <a:lnSpc>
                      <a:spcPts val="1464"/>
                    </a:lnSpc>
                  </a:pPr>
                  <a:r>
                    <a:rPr lang="en-US" altLang="zh-CN" sz="1143">
                      <a:solidFill>
                        <a:schemeClr val="accent6"/>
                      </a:solidFill>
                    </a:rPr>
                    <a:t>G03</a:t>
                  </a:r>
                  <a:r>
                    <a:rPr lang="zh-CN" altLang="en-US" sz="1143">
                      <a:solidFill>
                        <a:schemeClr val="accent6"/>
                      </a:solidFill>
                    </a:rPr>
                    <a:t> </a:t>
                  </a:r>
                  <a:r>
                    <a:rPr lang="en-US" sz="1143">
                      <a:solidFill>
                        <a:schemeClr val="accent6"/>
                      </a:solidFill>
                    </a:rPr>
                    <a:t>KO_mgat4A</a:t>
                  </a:r>
                  <a:r>
                    <a:rPr lang="en-US" altLang="zh-CN" sz="1143">
                      <a:solidFill>
                        <a:schemeClr val="accent6"/>
                      </a:solidFill>
                    </a:rPr>
                    <a:t>/</a:t>
                  </a:r>
                  <a:r>
                    <a:rPr lang="en-US" sz="1143">
                      <a:solidFill>
                        <a:schemeClr val="accent6"/>
                      </a:solidFill>
                    </a:rPr>
                    <a:t>4B</a:t>
                  </a:r>
                  <a:endParaRPr lang="en-US" altLang="zh-CN" sz="1143">
                    <a:solidFill>
                      <a:schemeClr val="accent6"/>
                    </a:solidFill>
                  </a:endParaRPr>
                </a:p>
                <a:p>
                  <a:pPr algn="r">
                    <a:lnSpc>
                      <a:spcPts val="1464"/>
                    </a:lnSpc>
                  </a:pPr>
                  <a:r>
                    <a:rPr lang="en-US" altLang="zh-CN" sz="1143">
                      <a:solidFill>
                        <a:schemeClr val="accent6"/>
                      </a:solidFill>
                    </a:rPr>
                    <a:t>G28</a:t>
                  </a:r>
                  <a:r>
                    <a:rPr lang="zh-CN" altLang="en-US" sz="1143">
                      <a:solidFill>
                        <a:schemeClr val="accent6"/>
                      </a:solidFill>
                    </a:rPr>
                    <a:t> </a:t>
                  </a:r>
                  <a:r>
                    <a:rPr lang="en-US" sz="1143">
                      <a:solidFill>
                        <a:schemeClr val="accent6"/>
                      </a:solidFill>
                    </a:rPr>
                    <a:t>KO_mgat4B</a:t>
                  </a:r>
                </a:p>
                <a:p>
                  <a:pPr algn="r">
                    <a:lnSpc>
                      <a:spcPts val="1464"/>
                    </a:lnSpc>
                  </a:pPr>
                  <a:r>
                    <a:rPr lang="en-US" altLang="zh-CN" sz="1143">
                      <a:solidFill>
                        <a:srgbClr val="FF0000"/>
                      </a:solidFill>
                    </a:rPr>
                    <a:t>G18</a:t>
                  </a:r>
                  <a:r>
                    <a:rPr lang="zh-CN" altLang="en-US" sz="1143">
                      <a:solidFill>
                        <a:srgbClr val="FF0000"/>
                      </a:solidFill>
                    </a:rPr>
                    <a:t> </a:t>
                  </a:r>
                  <a:r>
                    <a:rPr lang="en-US" sz="1143">
                      <a:solidFill>
                        <a:srgbClr val="FF0000"/>
                      </a:solidFill>
                    </a:rPr>
                    <a:t>KO_st3gal4</a:t>
                  </a:r>
                  <a:r>
                    <a:rPr lang="en-US" altLang="zh-CN" sz="1143">
                      <a:solidFill>
                        <a:srgbClr val="FF0000"/>
                      </a:solidFill>
                    </a:rPr>
                    <a:t>/</a:t>
                  </a:r>
                  <a:r>
                    <a:rPr lang="en-US" sz="1143">
                      <a:solidFill>
                        <a:srgbClr val="FF0000"/>
                      </a:solidFill>
                    </a:rPr>
                    <a:t>6</a:t>
                  </a:r>
                  <a:endParaRPr lang="en-US" sz="1143">
                    <a:solidFill>
                      <a:schemeClr val="accent6"/>
                    </a:solidFill>
                  </a:endParaRPr>
                </a:p>
                <a:p>
                  <a:pPr algn="r">
                    <a:lnSpc>
                      <a:spcPts val="1464"/>
                    </a:lnSpc>
                  </a:pPr>
                  <a:r>
                    <a:rPr lang="en-US" altLang="zh-CN" sz="1143">
                      <a:solidFill>
                        <a:srgbClr val="7030A0"/>
                      </a:solidFill>
                    </a:rPr>
                    <a:t>G06</a:t>
                  </a:r>
                  <a:r>
                    <a:rPr lang="zh-CN" altLang="en-US" sz="1143">
                      <a:solidFill>
                        <a:srgbClr val="7030A0"/>
                      </a:solidFill>
                    </a:rPr>
                    <a:t> </a:t>
                  </a:r>
                  <a:r>
                    <a:rPr lang="en-US" sz="1143">
                      <a:solidFill>
                        <a:srgbClr val="7030A0"/>
                      </a:solidFill>
                    </a:rPr>
                    <a:t>KO_B4GalT1</a:t>
                  </a:r>
                </a:p>
                <a:p>
                  <a:pPr algn="r">
                    <a:lnSpc>
                      <a:spcPts val="1464"/>
                    </a:lnSpc>
                  </a:pPr>
                  <a:r>
                    <a:rPr lang="en-US" altLang="zh-CN" sz="1143">
                      <a:solidFill>
                        <a:srgbClr val="7030A0"/>
                      </a:solidFill>
                    </a:rPr>
                    <a:t>G09</a:t>
                  </a:r>
                  <a:r>
                    <a:rPr lang="zh-CN" altLang="en-US" sz="1143">
                      <a:solidFill>
                        <a:srgbClr val="7030A0"/>
                      </a:solidFill>
                    </a:rPr>
                    <a:t> </a:t>
                  </a:r>
                  <a:r>
                    <a:rPr lang="en-US" sz="1143">
                      <a:solidFill>
                        <a:srgbClr val="7030A0"/>
                      </a:solidFill>
                    </a:rPr>
                    <a:t>KO_B4GalT4</a:t>
                  </a:r>
                </a:p>
                <a:p>
                  <a:pPr algn="r">
                    <a:lnSpc>
                      <a:spcPts val="1464"/>
                    </a:lnSpc>
                  </a:pPr>
                  <a:r>
                    <a:rPr lang="en-US" altLang="zh-CN" sz="1143">
                      <a:solidFill>
                        <a:srgbClr val="7030A0"/>
                      </a:solidFill>
                    </a:rPr>
                    <a:t>G01</a:t>
                  </a:r>
                  <a:r>
                    <a:rPr lang="zh-CN" altLang="en-US" sz="1143">
                      <a:solidFill>
                        <a:srgbClr val="7030A0"/>
                      </a:solidFill>
                    </a:rPr>
                    <a:t> </a:t>
                  </a:r>
                  <a:r>
                    <a:rPr lang="en-US" sz="1143">
                      <a:solidFill>
                        <a:srgbClr val="7030A0"/>
                      </a:solidFill>
                    </a:rPr>
                    <a:t>WT</a:t>
                  </a:r>
                  <a:endParaRPr lang="en-US" sz="1143">
                    <a:solidFill>
                      <a:srgbClr val="7030A0"/>
                    </a:solidFill>
                  </a:endParaRPr>
                </a:p>
                <a:p>
                  <a:pPr algn="r">
                    <a:lnSpc>
                      <a:spcPts val="1464"/>
                    </a:lnSpc>
                  </a:pPr>
                  <a:r>
                    <a:rPr lang="en-US" altLang="zh-CN" sz="1143">
                      <a:solidFill>
                        <a:srgbClr val="7030A0"/>
                      </a:solidFill>
                    </a:rPr>
                    <a:t>G07</a:t>
                  </a:r>
                  <a:r>
                    <a:rPr lang="zh-CN" altLang="en-US" sz="1143">
                      <a:solidFill>
                        <a:srgbClr val="7030A0"/>
                      </a:solidFill>
                    </a:rPr>
                    <a:t> </a:t>
                  </a:r>
                  <a:r>
                    <a:rPr lang="en-US" sz="1143">
                      <a:solidFill>
                        <a:srgbClr val="7030A0"/>
                      </a:solidFill>
                    </a:rPr>
                    <a:t>KO_B4GalT2</a:t>
                  </a:r>
                </a:p>
                <a:p>
                  <a:pPr algn="r">
                    <a:lnSpc>
                      <a:spcPts val="1464"/>
                    </a:lnSpc>
                  </a:pPr>
                  <a:r>
                    <a:rPr lang="en-US" altLang="zh-CN" sz="1143">
                      <a:solidFill>
                        <a:srgbClr val="7030A0"/>
                      </a:solidFill>
                    </a:rPr>
                    <a:t>G08</a:t>
                  </a:r>
                  <a:r>
                    <a:rPr lang="zh-CN" altLang="en-US" sz="1143">
                      <a:solidFill>
                        <a:srgbClr val="7030A0"/>
                      </a:solidFill>
                    </a:rPr>
                    <a:t> </a:t>
                  </a:r>
                  <a:r>
                    <a:rPr lang="en-US" sz="1143">
                      <a:solidFill>
                        <a:srgbClr val="7030A0"/>
                      </a:solidFill>
                    </a:rPr>
                    <a:t>KO_B4GalT3</a:t>
                  </a:r>
                </a:p>
                <a:p>
                  <a:pPr algn="r">
                    <a:lnSpc>
                      <a:spcPts val="1464"/>
                    </a:lnSpc>
                  </a:pPr>
                  <a:endParaRPr lang="en-US" sz="1143">
                    <a:solidFill>
                      <a:schemeClr val="accent6"/>
                    </a:solidFill>
                  </a:endParaRPr>
                </a:p>
              </p:txBody>
            </p:sp>
            <p:pic>
              <p:nvPicPr>
                <p:cNvPr id="11" name="Picture 10"/>
                <p:cNvPicPr>
                  <a:picLocks noChangeAspect="1"/>
                </p:cNvPicPr>
                <p:nvPr/>
              </p:nvPicPr>
              <p:blipFill rotWithShape="1">
                <a:blip r:embed="rId7"/>
                <a:srcRect l="35773" t="37159" r="33548" b="936"/>
                <a:stretch/>
              </p:blipFill>
              <p:spPr>
                <a:xfrm flipH="1">
                  <a:off x="4165078" y="2576711"/>
                  <a:ext cx="6108493" cy="4925864"/>
                </a:xfrm>
                <a:prstGeom prst="rect">
                  <a:avLst/>
                </a:prstGeom>
              </p:spPr>
            </p:pic>
          </p:grpSp>
        </p:grpSp>
      </p:grpSp>
      <p:sp>
        <p:nvSpPr>
          <p:cNvPr id="15" name="TextBox 14"/>
          <p:cNvSpPr txBox="1"/>
          <p:nvPr/>
        </p:nvSpPr>
        <p:spPr>
          <a:xfrm>
            <a:off x="683578" y="6206617"/>
            <a:ext cx="3166984" cy="389081"/>
          </a:xfrm>
          <a:prstGeom prst="rect">
            <a:avLst/>
          </a:prstGeom>
          <a:noFill/>
        </p:spPr>
        <p:txBody>
          <a:bodyPr wrap="square" rtlCol="0">
            <a:spAutoFit/>
          </a:bodyPr>
          <a:lstStyle/>
          <a:p>
            <a:r>
              <a:rPr lang="en-US" altLang="zh-CN" sz="964" dirty="0"/>
              <a:t>The</a:t>
            </a:r>
            <a:r>
              <a:rPr lang="zh-CN" altLang="en-US" sz="964" dirty="0"/>
              <a:t> </a:t>
            </a:r>
            <a:r>
              <a:rPr lang="en-US" altLang="zh-CN" sz="964" dirty="0"/>
              <a:t>clustering</a:t>
            </a:r>
            <a:r>
              <a:rPr lang="zh-CN" altLang="en-US" sz="964" dirty="0"/>
              <a:t> </a:t>
            </a:r>
            <a:r>
              <a:rPr lang="en-US" altLang="zh-CN" sz="964" dirty="0"/>
              <a:t>with</a:t>
            </a:r>
            <a:r>
              <a:rPr lang="zh-CN" altLang="en-US" sz="964" dirty="0"/>
              <a:t> </a:t>
            </a:r>
            <a:r>
              <a:rPr lang="en-US" altLang="zh-CN" sz="964" dirty="0"/>
              <a:t>annotated</a:t>
            </a:r>
            <a:r>
              <a:rPr lang="zh-CN" altLang="en-US" sz="964" dirty="0"/>
              <a:t> </a:t>
            </a:r>
            <a:r>
              <a:rPr lang="en-US" altLang="zh-CN" sz="964" dirty="0"/>
              <a:t>glycan</a:t>
            </a:r>
            <a:r>
              <a:rPr lang="zh-CN" altLang="en-US" sz="964" dirty="0"/>
              <a:t> </a:t>
            </a:r>
            <a:r>
              <a:rPr lang="en-US" altLang="zh-CN" sz="964" dirty="0"/>
              <a:t>is</a:t>
            </a:r>
            <a:r>
              <a:rPr lang="zh-CN" altLang="en-US" sz="964" dirty="0"/>
              <a:t> </a:t>
            </a:r>
            <a:r>
              <a:rPr lang="en-US" altLang="zh-CN" sz="964" dirty="0"/>
              <a:t>bad</a:t>
            </a:r>
            <a:r>
              <a:rPr lang="zh-CN" altLang="en-US" sz="964" dirty="0"/>
              <a:t> </a:t>
            </a:r>
            <a:r>
              <a:rPr lang="en-US" altLang="zh-CN" sz="964" dirty="0"/>
              <a:t>because</a:t>
            </a:r>
            <a:r>
              <a:rPr lang="zh-CN" altLang="en-US" sz="964" dirty="0"/>
              <a:t> </a:t>
            </a:r>
            <a:r>
              <a:rPr lang="en-US" altLang="zh-CN" sz="964" dirty="0"/>
              <a:t>there</a:t>
            </a:r>
            <a:r>
              <a:rPr lang="zh-CN" altLang="en-US" sz="964" dirty="0"/>
              <a:t> </a:t>
            </a:r>
            <a:r>
              <a:rPr lang="en-US" altLang="zh-CN" sz="964" dirty="0"/>
              <a:t>are</a:t>
            </a:r>
            <a:r>
              <a:rPr lang="zh-CN" altLang="en-US" sz="964" dirty="0"/>
              <a:t> </a:t>
            </a:r>
            <a:r>
              <a:rPr lang="en-US" altLang="zh-CN" sz="964" dirty="0"/>
              <a:t>only</a:t>
            </a:r>
            <a:r>
              <a:rPr lang="zh-CN" altLang="en-US" sz="964" dirty="0"/>
              <a:t> </a:t>
            </a:r>
            <a:r>
              <a:rPr lang="en-US" altLang="zh-CN" sz="964" dirty="0"/>
              <a:t>a</a:t>
            </a:r>
            <a:r>
              <a:rPr lang="zh-CN" altLang="en-US" sz="964" dirty="0"/>
              <a:t> </a:t>
            </a:r>
            <a:r>
              <a:rPr lang="en-US" altLang="zh-CN" sz="964" dirty="0"/>
              <a:t>few</a:t>
            </a:r>
            <a:r>
              <a:rPr lang="zh-CN" altLang="en-US" sz="964" dirty="0"/>
              <a:t> </a:t>
            </a:r>
            <a:r>
              <a:rPr lang="en-US" altLang="zh-CN" sz="964" dirty="0" err="1"/>
              <a:t>glycans</a:t>
            </a:r>
            <a:r>
              <a:rPr lang="en-US" altLang="zh-CN" sz="964" dirty="0"/>
              <a:t>.</a:t>
            </a:r>
            <a:r>
              <a:rPr lang="zh-CN" altLang="en-US" sz="964"/>
              <a:t> </a:t>
            </a:r>
            <a:endParaRPr lang="en-US" sz="964" dirty="0"/>
          </a:p>
        </p:txBody>
      </p:sp>
      <p:sp>
        <p:nvSpPr>
          <p:cNvPr id="16" name="TextBox 15"/>
          <p:cNvSpPr txBox="1"/>
          <p:nvPr/>
        </p:nvSpPr>
        <p:spPr>
          <a:xfrm>
            <a:off x="4940340" y="6496764"/>
            <a:ext cx="3166984" cy="240707"/>
          </a:xfrm>
          <a:prstGeom prst="rect">
            <a:avLst/>
          </a:prstGeom>
          <a:noFill/>
        </p:spPr>
        <p:txBody>
          <a:bodyPr wrap="square" rtlCol="0">
            <a:spAutoFit/>
          </a:bodyPr>
          <a:lstStyle/>
          <a:p>
            <a:r>
              <a:rPr lang="en-US" altLang="zh-CN" sz="964"/>
              <a:t>The</a:t>
            </a:r>
            <a:r>
              <a:rPr lang="zh-CN" altLang="en-US" sz="964"/>
              <a:t> </a:t>
            </a:r>
            <a:r>
              <a:rPr lang="en-US" altLang="zh-CN" sz="964" err="1"/>
              <a:t>glycoprofiles</a:t>
            </a:r>
            <a:r>
              <a:rPr lang="zh-CN" altLang="en-US" sz="964"/>
              <a:t> </a:t>
            </a:r>
            <a:r>
              <a:rPr lang="en-US" altLang="zh-CN" sz="964"/>
              <a:t>are</a:t>
            </a:r>
            <a:r>
              <a:rPr lang="zh-CN" altLang="en-US" sz="964"/>
              <a:t> </a:t>
            </a:r>
            <a:r>
              <a:rPr lang="en-US" altLang="zh-CN" sz="964"/>
              <a:t>clustered</a:t>
            </a:r>
            <a:r>
              <a:rPr lang="zh-CN" altLang="en-US" sz="964"/>
              <a:t> </a:t>
            </a:r>
            <a:r>
              <a:rPr lang="en-US" altLang="zh-CN" sz="964"/>
              <a:t>with</a:t>
            </a:r>
            <a:r>
              <a:rPr lang="zh-CN" altLang="en-US" sz="964"/>
              <a:t> </a:t>
            </a:r>
            <a:r>
              <a:rPr lang="en-US" altLang="zh-CN" sz="964"/>
              <a:t>substructure</a:t>
            </a:r>
            <a:endParaRPr lang="en-US" sz="964"/>
          </a:p>
        </p:txBody>
      </p:sp>
      <p:sp>
        <p:nvSpPr>
          <p:cNvPr id="17" name="Title 1"/>
          <p:cNvSpPr>
            <a:spLocks noGrp="1"/>
          </p:cNvSpPr>
          <p:nvPr>
            <p:ph type="title"/>
          </p:nvPr>
        </p:nvSpPr>
        <p:spPr>
          <a:xfrm>
            <a:off x="416275" y="439198"/>
            <a:ext cx="5391672" cy="385776"/>
          </a:xfrm>
        </p:spPr>
        <p:txBody>
          <a:bodyPr>
            <a:noAutofit/>
          </a:bodyPr>
          <a:lstStyle/>
          <a:p>
            <a:r>
              <a:rPr lang="en-US" altLang="zh-CN" sz="1800" dirty="0">
                <a:solidFill>
                  <a:srgbClr val="000000"/>
                </a:solidFill>
              </a:rPr>
              <a:t>Data 1 </a:t>
            </a:r>
            <a:r>
              <a:rPr lang="en-US" altLang="zh-CN" sz="1800" dirty="0" smtClean="0">
                <a:solidFill>
                  <a:srgbClr val="000000"/>
                </a:solidFill>
              </a:rPr>
              <a:t>part1</a:t>
            </a:r>
            <a:r>
              <a:rPr lang="en-US" altLang="zh-CN" sz="1800" dirty="0" smtClean="0">
                <a:latin typeface="Calibri" charset="0"/>
                <a:ea typeface="Calibri" charset="0"/>
                <a:cs typeface="Calibri" charset="0"/>
              </a:rPr>
              <a:t/>
            </a:r>
            <a:br>
              <a:rPr lang="en-US" altLang="zh-CN" sz="1800" dirty="0" smtClean="0">
                <a:latin typeface="Calibri" charset="0"/>
                <a:ea typeface="Calibri" charset="0"/>
                <a:cs typeface="Calibri" charset="0"/>
              </a:rPr>
            </a:br>
            <a:r>
              <a:rPr lang="en-US" altLang="zh-CN" sz="1800" dirty="0" smtClean="0">
                <a:latin typeface="Calibri" charset="0"/>
                <a:ea typeface="Calibri" charset="0"/>
                <a:cs typeface="Calibri" charset="0"/>
              </a:rPr>
              <a:t>Note:</a:t>
            </a:r>
            <a:r>
              <a:rPr lang="zh-CN" altLang="en-US" sz="1800" dirty="0" smtClean="0">
                <a:latin typeface="Calibri" charset="0"/>
                <a:ea typeface="Calibri" charset="0"/>
                <a:cs typeface="Calibri" charset="0"/>
              </a:rPr>
              <a:t> </a:t>
            </a:r>
            <a:r>
              <a:rPr lang="en-US" altLang="zh-CN" sz="1800" dirty="0">
                <a:latin typeface="Calibri" charset="0"/>
                <a:ea typeface="Calibri" charset="0"/>
                <a:cs typeface="Calibri" charset="0"/>
              </a:rPr>
              <a:t>c</a:t>
            </a:r>
            <a:r>
              <a:rPr lang="en-US" altLang="zh-CN" sz="1800" dirty="0" smtClean="0">
                <a:latin typeface="Calibri" charset="0"/>
                <a:ea typeface="Calibri" charset="0"/>
                <a:cs typeface="Calibri" charset="0"/>
              </a:rPr>
              <a:t>omparison</a:t>
            </a:r>
            <a:r>
              <a:rPr lang="zh-CN" altLang="en-US" sz="1800" dirty="0" smtClean="0">
                <a:latin typeface="Calibri" charset="0"/>
                <a:ea typeface="Calibri" charset="0"/>
                <a:cs typeface="Calibri" charset="0"/>
              </a:rPr>
              <a:t> </a:t>
            </a:r>
            <a:r>
              <a:rPr lang="en-US" altLang="zh-CN" sz="1800" dirty="0" smtClean="0">
                <a:latin typeface="Calibri" charset="0"/>
                <a:ea typeface="Calibri" charset="0"/>
                <a:cs typeface="Calibri" charset="0"/>
              </a:rPr>
              <a:t>the</a:t>
            </a:r>
            <a:r>
              <a:rPr lang="zh-CN" altLang="en-US" sz="1800" dirty="0" smtClean="0">
                <a:latin typeface="Calibri" charset="0"/>
                <a:ea typeface="Calibri" charset="0"/>
                <a:cs typeface="Calibri" charset="0"/>
              </a:rPr>
              <a:t> </a:t>
            </a:r>
            <a:r>
              <a:rPr lang="en-US" altLang="zh-CN" sz="1800" dirty="0" smtClean="0">
                <a:latin typeface="Calibri" charset="0"/>
                <a:ea typeface="Calibri" charset="0"/>
                <a:cs typeface="Calibri" charset="0"/>
              </a:rPr>
              <a:t>result</a:t>
            </a:r>
            <a:r>
              <a:rPr lang="zh-CN" altLang="en-US" sz="1800" dirty="0" smtClean="0">
                <a:latin typeface="Calibri" charset="0"/>
                <a:ea typeface="Calibri" charset="0"/>
                <a:cs typeface="Calibri" charset="0"/>
              </a:rPr>
              <a:t> </a:t>
            </a:r>
            <a:r>
              <a:rPr lang="en-US" altLang="zh-CN" sz="1800" dirty="0" smtClean="0">
                <a:latin typeface="Calibri" charset="0"/>
                <a:ea typeface="Calibri" charset="0"/>
                <a:cs typeface="Calibri" charset="0"/>
              </a:rPr>
              <a:t>between</a:t>
            </a:r>
            <a:r>
              <a:rPr lang="zh-CN" altLang="en-US" sz="1800" dirty="0" smtClean="0">
                <a:latin typeface="Calibri" charset="0"/>
                <a:ea typeface="Calibri" charset="0"/>
                <a:cs typeface="Calibri" charset="0"/>
              </a:rPr>
              <a:t> </a:t>
            </a:r>
            <a:r>
              <a:rPr lang="en-US" altLang="zh-CN" sz="1800" dirty="0" smtClean="0">
                <a:latin typeface="Calibri" charset="0"/>
                <a:ea typeface="Calibri" charset="0"/>
                <a:cs typeface="Calibri" charset="0"/>
              </a:rPr>
              <a:t>the</a:t>
            </a:r>
            <a:r>
              <a:rPr lang="zh-CN" altLang="en-US" sz="1800" dirty="0" smtClean="0">
                <a:latin typeface="Calibri" charset="0"/>
                <a:ea typeface="Calibri" charset="0"/>
                <a:cs typeface="Calibri" charset="0"/>
              </a:rPr>
              <a:t> </a:t>
            </a:r>
            <a:r>
              <a:rPr lang="en-US" altLang="zh-CN" sz="1800" dirty="0" smtClean="0">
                <a:latin typeface="Calibri" charset="0"/>
                <a:ea typeface="Calibri" charset="0"/>
                <a:cs typeface="Calibri" charset="0"/>
              </a:rPr>
              <a:t>clustering</a:t>
            </a:r>
            <a:r>
              <a:rPr lang="zh-CN" altLang="en-US" sz="1800" dirty="0" smtClean="0">
                <a:latin typeface="Calibri" charset="0"/>
                <a:ea typeface="Calibri" charset="0"/>
                <a:cs typeface="Calibri" charset="0"/>
              </a:rPr>
              <a:t> </a:t>
            </a:r>
            <a:r>
              <a:rPr lang="en-US" altLang="zh-CN" sz="1800" dirty="0" smtClean="0">
                <a:latin typeface="Calibri" charset="0"/>
                <a:ea typeface="Calibri" charset="0"/>
                <a:cs typeface="Calibri" charset="0"/>
              </a:rPr>
              <a:t>by</a:t>
            </a:r>
            <a:r>
              <a:rPr lang="zh-CN" altLang="en-US" sz="1800" dirty="0" smtClean="0">
                <a:latin typeface="Calibri" charset="0"/>
                <a:ea typeface="Calibri" charset="0"/>
                <a:cs typeface="Calibri" charset="0"/>
              </a:rPr>
              <a:t> </a:t>
            </a:r>
            <a:r>
              <a:rPr lang="en-US" altLang="zh-CN" sz="1800" dirty="0" smtClean="0">
                <a:latin typeface="Calibri" charset="0"/>
                <a:ea typeface="Calibri" charset="0"/>
                <a:cs typeface="Calibri" charset="0"/>
              </a:rPr>
              <a:t>glycan</a:t>
            </a:r>
            <a:r>
              <a:rPr lang="zh-CN" altLang="en-US" sz="1800" dirty="0" smtClean="0">
                <a:latin typeface="Calibri" charset="0"/>
                <a:ea typeface="Calibri" charset="0"/>
                <a:cs typeface="Calibri" charset="0"/>
              </a:rPr>
              <a:t> </a:t>
            </a:r>
            <a:r>
              <a:rPr lang="en-US" altLang="zh-CN" sz="1800" dirty="0" smtClean="0">
                <a:latin typeface="Calibri" charset="0"/>
                <a:ea typeface="Calibri" charset="0"/>
                <a:cs typeface="Calibri" charset="0"/>
              </a:rPr>
              <a:t>abundance,</a:t>
            </a:r>
            <a:r>
              <a:rPr lang="zh-CN" altLang="en-US" sz="1800" dirty="0" smtClean="0">
                <a:latin typeface="Calibri" charset="0"/>
                <a:ea typeface="Calibri" charset="0"/>
                <a:cs typeface="Calibri" charset="0"/>
              </a:rPr>
              <a:t> </a:t>
            </a:r>
            <a:r>
              <a:rPr lang="en-US" altLang="zh-CN" sz="1800" dirty="0" smtClean="0">
                <a:latin typeface="Calibri" charset="0"/>
                <a:ea typeface="Calibri" charset="0"/>
                <a:cs typeface="Calibri" charset="0"/>
              </a:rPr>
              <a:t>left,</a:t>
            </a:r>
            <a:r>
              <a:rPr lang="zh-CN" altLang="en-US" sz="1800" dirty="0" smtClean="0">
                <a:latin typeface="Calibri" charset="0"/>
                <a:ea typeface="Calibri" charset="0"/>
                <a:cs typeface="Calibri" charset="0"/>
              </a:rPr>
              <a:t> </a:t>
            </a:r>
            <a:r>
              <a:rPr lang="en-US" altLang="zh-CN" sz="1800" dirty="0" smtClean="0">
                <a:latin typeface="Calibri" charset="0"/>
                <a:ea typeface="Calibri" charset="0"/>
                <a:cs typeface="Calibri" charset="0"/>
              </a:rPr>
              <a:t>and</a:t>
            </a:r>
            <a:r>
              <a:rPr lang="zh-CN" altLang="en-US" sz="1800" dirty="0" smtClean="0">
                <a:latin typeface="Calibri" charset="0"/>
                <a:ea typeface="Calibri" charset="0"/>
                <a:cs typeface="Calibri" charset="0"/>
              </a:rPr>
              <a:t> </a:t>
            </a:r>
            <a:r>
              <a:rPr lang="en-US" altLang="zh-CN" sz="1800" dirty="0" smtClean="0">
                <a:latin typeface="Calibri" charset="0"/>
                <a:ea typeface="Calibri" charset="0"/>
                <a:cs typeface="Calibri" charset="0"/>
              </a:rPr>
              <a:t>clustering</a:t>
            </a:r>
            <a:r>
              <a:rPr lang="zh-CN" altLang="en-US" sz="1800" dirty="0" smtClean="0">
                <a:latin typeface="Calibri" charset="0"/>
                <a:ea typeface="Calibri" charset="0"/>
                <a:cs typeface="Calibri" charset="0"/>
              </a:rPr>
              <a:t> </a:t>
            </a:r>
            <a:r>
              <a:rPr lang="en-US" altLang="zh-CN" sz="1800" dirty="0" smtClean="0">
                <a:latin typeface="Calibri" charset="0"/>
                <a:ea typeface="Calibri" charset="0"/>
                <a:cs typeface="Calibri" charset="0"/>
              </a:rPr>
              <a:t>by</a:t>
            </a:r>
            <a:r>
              <a:rPr lang="zh-CN" altLang="en-US" sz="1800" dirty="0" smtClean="0">
                <a:latin typeface="Calibri" charset="0"/>
                <a:ea typeface="Calibri" charset="0"/>
                <a:cs typeface="Calibri" charset="0"/>
              </a:rPr>
              <a:t> </a:t>
            </a:r>
            <a:r>
              <a:rPr lang="en-US" altLang="zh-CN" sz="1800" dirty="0" smtClean="0">
                <a:latin typeface="Calibri" charset="0"/>
                <a:ea typeface="Calibri" charset="0"/>
                <a:cs typeface="Calibri" charset="0"/>
              </a:rPr>
              <a:t>substructure</a:t>
            </a:r>
            <a:r>
              <a:rPr lang="zh-CN" altLang="en-US" sz="1800" dirty="0" smtClean="0">
                <a:latin typeface="Calibri" charset="0"/>
                <a:ea typeface="Calibri" charset="0"/>
                <a:cs typeface="Calibri" charset="0"/>
              </a:rPr>
              <a:t> </a:t>
            </a:r>
            <a:r>
              <a:rPr lang="en-US" altLang="zh-CN" sz="1800" dirty="0" smtClean="0">
                <a:latin typeface="Calibri" charset="0"/>
                <a:ea typeface="Calibri" charset="0"/>
                <a:cs typeface="Calibri" charset="0"/>
              </a:rPr>
              <a:t>abundance,</a:t>
            </a:r>
            <a:r>
              <a:rPr lang="zh-CN" altLang="en-US" sz="1800" dirty="0" smtClean="0">
                <a:latin typeface="Calibri" charset="0"/>
                <a:ea typeface="Calibri" charset="0"/>
                <a:cs typeface="Calibri" charset="0"/>
              </a:rPr>
              <a:t> </a:t>
            </a:r>
            <a:r>
              <a:rPr lang="en-US" altLang="zh-CN" sz="1800" dirty="0" smtClean="0">
                <a:latin typeface="Calibri" charset="0"/>
                <a:ea typeface="Calibri" charset="0"/>
                <a:cs typeface="Calibri" charset="0"/>
              </a:rPr>
              <a:t>right</a:t>
            </a:r>
            <a:r>
              <a:rPr lang="en-US" altLang="zh-CN" sz="1800" dirty="0" smtClean="0">
                <a:latin typeface="Calibri" charset="0"/>
                <a:ea typeface="Calibri" charset="0"/>
                <a:cs typeface="Calibri" charset="0"/>
              </a:rPr>
              <a:t>.</a:t>
            </a:r>
            <a:r>
              <a:rPr lang="zh-CN" altLang="en-US" sz="1800" dirty="0" smtClean="0">
                <a:latin typeface="Calibri" charset="0"/>
                <a:ea typeface="Calibri" charset="0"/>
                <a:cs typeface="Calibri" charset="0"/>
              </a:rPr>
              <a:t> </a:t>
            </a:r>
            <a:r>
              <a:rPr lang="en-US" altLang="zh-CN" sz="1800" dirty="0" smtClean="0">
                <a:latin typeface="Calibri" charset="0"/>
                <a:ea typeface="Calibri" charset="0"/>
                <a:cs typeface="Calibri" charset="0"/>
              </a:rPr>
              <a:t>More</a:t>
            </a:r>
            <a:r>
              <a:rPr lang="zh-CN" altLang="en-US" sz="1800" dirty="0" smtClean="0">
                <a:latin typeface="Calibri" charset="0"/>
                <a:ea typeface="Calibri" charset="0"/>
                <a:cs typeface="Calibri" charset="0"/>
              </a:rPr>
              <a:t> </a:t>
            </a:r>
            <a:r>
              <a:rPr lang="en-US" altLang="zh-CN" sz="1800" dirty="0" smtClean="0">
                <a:latin typeface="Calibri" charset="0"/>
                <a:ea typeface="Calibri" charset="0"/>
                <a:cs typeface="Calibri" charset="0"/>
              </a:rPr>
              <a:t>insight</a:t>
            </a:r>
            <a:r>
              <a:rPr lang="zh-CN" altLang="en-US" sz="1800" dirty="0" smtClean="0">
                <a:latin typeface="Calibri" charset="0"/>
                <a:ea typeface="Calibri" charset="0"/>
                <a:cs typeface="Calibri" charset="0"/>
              </a:rPr>
              <a:t> </a:t>
            </a:r>
            <a:r>
              <a:rPr lang="en-US" altLang="zh-CN" sz="1800" dirty="0" smtClean="0">
                <a:latin typeface="Calibri" charset="0"/>
                <a:ea typeface="Calibri" charset="0"/>
                <a:cs typeface="Calibri" charset="0"/>
              </a:rPr>
              <a:t>information</a:t>
            </a:r>
            <a:r>
              <a:rPr lang="zh-CN" altLang="en-US" sz="1800" dirty="0" smtClean="0">
                <a:latin typeface="Calibri" charset="0"/>
                <a:ea typeface="Calibri" charset="0"/>
                <a:cs typeface="Calibri" charset="0"/>
              </a:rPr>
              <a:t> </a:t>
            </a:r>
            <a:r>
              <a:rPr lang="en-US" altLang="zh-CN" sz="1800" dirty="0" smtClean="0">
                <a:latin typeface="Calibri" charset="0"/>
                <a:ea typeface="Calibri" charset="0"/>
                <a:cs typeface="Calibri" charset="0"/>
              </a:rPr>
              <a:t>can</a:t>
            </a:r>
            <a:r>
              <a:rPr lang="zh-CN" altLang="en-US" sz="1800" dirty="0" smtClean="0">
                <a:latin typeface="Calibri" charset="0"/>
                <a:ea typeface="Calibri" charset="0"/>
                <a:cs typeface="Calibri" charset="0"/>
              </a:rPr>
              <a:t> </a:t>
            </a:r>
            <a:r>
              <a:rPr lang="en-US" altLang="zh-CN" sz="1800" dirty="0" smtClean="0">
                <a:latin typeface="Calibri" charset="0"/>
                <a:ea typeface="Calibri" charset="0"/>
                <a:cs typeface="Calibri" charset="0"/>
              </a:rPr>
              <a:t>be</a:t>
            </a:r>
            <a:r>
              <a:rPr lang="zh-CN" altLang="en-US" sz="1800" dirty="0" smtClean="0">
                <a:latin typeface="Calibri" charset="0"/>
                <a:ea typeface="Calibri" charset="0"/>
                <a:cs typeface="Calibri" charset="0"/>
              </a:rPr>
              <a:t> </a:t>
            </a:r>
            <a:r>
              <a:rPr lang="en-US" altLang="zh-CN" sz="1800" dirty="0" smtClean="0">
                <a:latin typeface="Calibri" charset="0"/>
                <a:ea typeface="Calibri" charset="0"/>
                <a:cs typeface="Calibri" charset="0"/>
              </a:rPr>
              <a:t>represented</a:t>
            </a:r>
            <a:r>
              <a:rPr lang="zh-CN" altLang="en-US" sz="1800" dirty="0" smtClean="0">
                <a:latin typeface="Calibri" charset="0"/>
                <a:ea typeface="Calibri" charset="0"/>
                <a:cs typeface="Calibri" charset="0"/>
              </a:rPr>
              <a:t> </a:t>
            </a:r>
            <a:r>
              <a:rPr lang="en-US" altLang="zh-CN" sz="1800" dirty="0" smtClean="0">
                <a:latin typeface="Calibri" charset="0"/>
                <a:ea typeface="Calibri" charset="0"/>
                <a:cs typeface="Calibri" charset="0"/>
              </a:rPr>
              <a:t>on the</a:t>
            </a:r>
            <a:r>
              <a:rPr lang="zh-CN" altLang="en-US" sz="1800" dirty="0" smtClean="0">
                <a:latin typeface="Calibri" charset="0"/>
                <a:ea typeface="Calibri" charset="0"/>
                <a:cs typeface="Calibri" charset="0"/>
              </a:rPr>
              <a:t> </a:t>
            </a:r>
            <a:r>
              <a:rPr lang="en-US" altLang="zh-CN" sz="1800" dirty="0" smtClean="0">
                <a:latin typeface="Calibri" charset="0"/>
                <a:ea typeface="Calibri" charset="0"/>
                <a:cs typeface="Calibri" charset="0"/>
              </a:rPr>
              <a:t>right</a:t>
            </a:r>
            <a:r>
              <a:rPr lang="zh-CN" altLang="en-US" sz="1800" dirty="0" smtClean="0">
                <a:latin typeface="Calibri" charset="0"/>
                <a:ea typeface="Calibri" charset="0"/>
                <a:cs typeface="Calibri" charset="0"/>
              </a:rPr>
              <a:t> </a:t>
            </a:r>
            <a:r>
              <a:rPr lang="en-US" altLang="zh-CN" sz="1800" dirty="0" smtClean="0">
                <a:latin typeface="Calibri" charset="0"/>
                <a:ea typeface="Calibri" charset="0"/>
                <a:cs typeface="Calibri" charset="0"/>
              </a:rPr>
              <a:t>plot.</a:t>
            </a:r>
            <a:endParaRPr lang="en-US" sz="1800" dirty="0">
              <a:latin typeface="Calibri" charset="0"/>
              <a:ea typeface="Calibri" charset="0"/>
              <a:cs typeface="Calibri" charset="0"/>
            </a:endParaRPr>
          </a:p>
        </p:txBody>
      </p:sp>
    </p:spTree>
    <p:extLst>
      <p:ext uri="{BB962C8B-B14F-4D97-AF65-F5344CB8AC3E}">
        <p14:creationId xmlns:p14="http://schemas.microsoft.com/office/powerpoint/2010/main" val="4377059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411198" y="662482"/>
            <a:ext cx="5391672" cy="38577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1800" dirty="0" smtClean="0">
                <a:latin typeface="Calibri" charset="0"/>
                <a:ea typeface="Calibri" charset="0"/>
                <a:cs typeface="Calibri" charset="0"/>
              </a:rPr>
              <a:t>Note:</a:t>
            </a:r>
            <a:r>
              <a:rPr lang="zh-CN" altLang="en-US" sz="1800" dirty="0" smtClean="0">
                <a:latin typeface="Calibri" charset="0"/>
                <a:ea typeface="Calibri" charset="0"/>
                <a:cs typeface="Calibri" charset="0"/>
              </a:rPr>
              <a:t> </a:t>
            </a:r>
            <a:r>
              <a:rPr lang="en-US" altLang="zh-CN" sz="1800" dirty="0" smtClean="0">
                <a:latin typeface="Calibri" charset="0"/>
                <a:ea typeface="Calibri" charset="0"/>
                <a:cs typeface="Calibri" charset="0"/>
              </a:rPr>
              <a:t>the</a:t>
            </a:r>
            <a:r>
              <a:rPr lang="zh-CN" altLang="en-US" sz="1800" dirty="0" smtClean="0">
                <a:latin typeface="Calibri" charset="0"/>
                <a:ea typeface="Calibri" charset="0"/>
                <a:cs typeface="Calibri" charset="0"/>
              </a:rPr>
              <a:t> </a:t>
            </a:r>
            <a:r>
              <a:rPr lang="en-US" altLang="zh-CN" sz="1800" dirty="0" smtClean="0">
                <a:latin typeface="Calibri" charset="0"/>
                <a:ea typeface="Calibri" charset="0"/>
                <a:cs typeface="Calibri" charset="0"/>
              </a:rPr>
              <a:t>cluster</a:t>
            </a:r>
            <a:r>
              <a:rPr lang="zh-CN" altLang="en-US" sz="1800" dirty="0" smtClean="0">
                <a:latin typeface="Calibri" charset="0"/>
                <a:ea typeface="Calibri" charset="0"/>
                <a:cs typeface="Calibri" charset="0"/>
              </a:rPr>
              <a:t> </a:t>
            </a:r>
            <a:r>
              <a:rPr lang="en-US" altLang="zh-CN" sz="1800" dirty="0" smtClean="0">
                <a:latin typeface="Calibri" charset="0"/>
                <a:ea typeface="Calibri" charset="0"/>
                <a:cs typeface="Calibri" charset="0"/>
              </a:rPr>
              <a:t>of</a:t>
            </a:r>
            <a:r>
              <a:rPr lang="zh-CN" altLang="en-US" sz="1800" dirty="0" smtClean="0">
                <a:latin typeface="Calibri" charset="0"/>
                <a:ea typeface="Calibri" charset="0"/>
                <a:cs typeface="Calibri" charset="0"/>
              </a:rPr>
              <a:t> </a:t>
            </a:r>
            <a:r>
              <a:rPr lang="en-US" altLang="zh-CN" sz="1800" dirty="0" smtClean="0">
                <a:latin typeface="Calibri" charset="0"/>
                <a:ea typeface="Calibri" charset="0"/>
                <a:cs typeface="Calibri" charset="0"/>
              </a:rPr>
              <a:t>the</a:t>
            </a:r>
            <a:r>
              <a:rPr lang="zh-CN" altLang="en-US" sz="1800" dirty="0" smtClean="0">
                <a:latin typeface="Calibri" charset="0"/>
                <a:ea typeface="Calibri" charset="0"/>
                <a:cs typeface="Calibri" charset="0"/>
              </a:rPr>
              <a:t> </a:t>
            </a:r>
            <a:r>
              <a:rPr lang="en-US" altLang="zh-CN" sz="1800" dirty="0" smtClean="0">
                <a:latin typeface="Calibri" charset="0"/>
                <a:ea typeface="Calibri" charset="0"/>
                <a:cs typeface="Calibri" charset="0"/>
              </a:rPr>
              <a:t>substructure.</a:t>
            </a:r>
            <a:r>
              <a:rPr lang="zh-CN" altLang="en-US" sz="1800" dirty="0" smtClean="0">
                <a:latin typeface="Calibri" charset="0"/>
                <a:ea typeface="Calibri" charset="0"/>
                <a:cs typeface="Calibri" charset="0"/>
              </a:rPr>
              <a:t> </a:t>
            </a:r>
            <a:r>
              <a:rPr lang="en-US" altLang="zh-CN" sz="1800" dirty="0" smtClean="0">
                <a:latin typeface="Calibri" charset="0"/>
                <a:ea typeface="Calibri" charset="0"/>
                <a:cs typeface="Calibri" charset="0"/>
              </a:rPr>
              <a:t>The</a:t>
            </a:r>
            <a:r>
              <a:rPr lang="zh-CN" altLang="en-US" sz="1800" dirty="0" smtClean="0">
                <a:latin typeface="Calibri" charset="0"/>
                <a:ea typeface="Calibri" charset="0"/>
                <a:cs typeface="Calibri" charset="0"/>
              </a:rPr>
              <a:t> </a:t>
            </a:r>
            <a:r>
              <a:rPr lang="en-US" altLang="zh-CN" sz="1800" dirty="0" smtClean="0">
                <a:latin typeface="Calibri" charset="0"/>
                <a:ea typeface="Calibri" charset="0"/>
                <a:cs typeface="Calibri" charset="0"/>
              </a:rPr>
              <a:t>representative</a:t>
            </a:r>
            <a:r>
              <a:rPr lang="zh-CN" altLang="en-US" sz="1800" dirty="0" smtClean="0">
                <a:latin typeface="Calibri" charset="0"/>
                <a:ea typeface="Calibri" charset="0"/>
                <a:cs typeface="Calibri" charset="0"/>
              </a:rPr>
              <a:t> </a:t>
            </a:r>
            <a:r>
              <a:rPr lang="en-US" altLang="zh-CN" sz="1800" dirty="0" smtClean="0">
                <a:latin typeface="Calibri" charset="0"/>
                <a:ea typeface="Calibri" charset="0"/>
                <a:cs typeface="Calibri" charset="0"/>
              </a:rPr>
              <a:t>structures</a:t>
            </a:r>
            <a:r>
              <a:rPr lang="zh-CN" altLang="en-US" sz="1800" dirty="0" smtClean="0">
                <a:latin typeface="Calibri" charset="0"/>
                <a:ea typeface="Calibri" charset="0"/>
                <a:cs typeface="Calibri" charset="0"/>
              </a:rPr>
              <a:t> </a:t>
            </a:r>
            <a:r>
              <a:rPr lang="en-US" altLang="zh-CN" sz="1800" dirty="0" smtClean="0">
                <a:latin typeface="Calibri" charset="0"/>
                <a:ea typeface="Calibri" charset="0"/>
                <a:cs typeface="Calibri" charset="0"/>
              </a:rPr>
              <a:t>are</a:t>
            </a:r>
            <a:r>
              <a:rPr lang="zh-CN" altLang="en-US" sz="1800" dirty="0" smtClean="0">
                <a:latin typeface="Calibri" charset="0"/>
                <a:ea typeface="Calibri" charset="0"/>
                <a:cs typeface="Calibri" charset="0"/>
              </a:rPr>
              <a:t> </a:t>
            </a:r>
            <a:r>
              <a:rPr lang="en-US" altLang="zh-CN" sz="1800" dirty="0" smtClean="0">
                <a:latin typeface="Calibri" charset="0"/>
                <a:ea typeface="Calibri" charset="0"/>
                <a:cs typeface="Calibri" charset="0"/>
              </a:rPr>
              <a:t>generated</a:t>
            </a:r>
            <a:r>
              <a:rPr lang="zh-CN" altLang="en-US" sz="1800" dirty="0" smtClean="0">
                <a:latin typeface="Calibri" charset="0"/>
                <a:ea typeface="Calibri" charset="0"/>
                <a:cs typeface="Calibri" charset="0"/>
              </a:rPr>
              <a:t> </a:t>
            </a:r>
            <a:r>
              <a:rPr lang="en-US" altLang="zh-CN" sz="1800" dirty="0" smtClean="0">
                <a:latin typeface="Calibri" charset="0"/>
                <a:ea typeface="Calibri" charset="0"/>
                <a:cs typeface="Calibri" charset="0"/>
              </a:rPr>
              <a:t>for</a:t>
            </a:r>
            <a:r>
              <a:rPr lang="zh-CN" altLang="en-US" sz="1800" dirty="0" smtClean="0">
                <a:latin typeface="Calibri" charset="0"/>
                <a:ea typeface="Calibri" charset="0"/>
                <a:cs typeface="Calibri" charset="0"/>
              </a:rPr>
              <a:t> </a:t>
            </a:r>
            <a:r>
              <a:rPr lang="en-US" altLang="zh-CN" sz="1800" dirty="0" smtClean="0">
                <a:latin typeface="Calibri" charset="0"/>
                <a:ea typeface="Calibri" charset="0"/>
                <a:cs typeface="Calibri" charset="0"/>
              </a:rPr>
              <a:t>each</a:t>
            </a:r>
            <a:r>
              <a:rPr lang="zh-CN" altLang="en-US" sz="1800" dirty="0" smtClean="0">
                <a:latin typeface="Calibri" charset="0"/>
                <a:ea typeface="Calibri" charset="0"/>
                <a:cs typeface="Calibri" charset="0"/>
              </a:rPr>
              <a:t> </a:t>
            </a:r>
            <a:r>
              <a:rPr lang="en-US" altLang="zh-CN" sz="1800" dirty="0" smtClean="0">
                <a:latin typeface="Calibri" charset="0"/>
                <a:ea typeface="Calibri" charset="0"/>
                <a:cs typeface="Calibri" charset="0"/>
              </a:rPr>
              <a:t>cluster.</a:t>
            </a:r>
            <a:endParaRPr lang="en-US" sz="1800" dirty="0">
              <a:latin typeface="Calibri" charset="0"/>
              <a:ea typeface="Calibri" charset="0"/>
              <a:cs typeface="Calibri" charset="0"/>
            </a:endParaRPr>
          </a:p>
        </p:txBody>
      </p:sp>
      <p:grpSp>
        <p:nvGrpSpPr>
          <p:cNvPr id="5" name="Group 4"/>
          <p:cNvGrpSpPr/>
          <p:nvPr/>
        </p:nvGrpSpPr>
        <p:grpSpPr>
          <a:xfrm>
            <a:off x="323459" y="3405852"/>
            <a:ext cx="8691143" cy="2180493"/>
            <a:chOff x="-852872" y="3134085"/>
            <a:chExt cx="13586740" cy="3623131"/>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2872" y="3134085"/>
              <a:ext cx="13586740" cy="3623131"/>
            </a:xfrm>
            <a:prstGeom prst="rect">
              <a:avLst/>
            </a:prstGeom>
          </p:spPr>
        </p:pic>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l="53092" t="42362" r="18587" b="36949"/>
            <a:stretch/>
          </p:blipFill>
          <p:spPr>
            <a:xfrm rot="5400000">
              <a:off x="3126377" y="5920621"/>
              <a:ext cx="637832" cy="393062"/>
            </a:xfrm>
            <a:prstGeom prst="rect">
              <a:avLst/>
            </a:prstGeom>
          </p:spPr>
        </p:pic>
        <p:pic>
          <p:nvPicPr>
            <p:cNvPr id="8" name="Picture 7"/>
            <p:cNvPicPr>
              <a:picLocks noChangeAspect="1"/>
            </p:cNvPicPr>
            <p:nvPr/>
          </p:nvPicPr>
          <p:blipFill rotWithShape="1">
            <a:blip r:embed="rId4">
              <a:extLst>
                <a:ext uri="{28A0092B-C50C-407E-A947-70E740481C1C}">
                  <a14:useLocalDpi xmlns:a14="http://schemas.microsoft.com/office/drawing/2010/main" val="0"/>
                </a:ext>
              </a:extLst>
            </a:blip>
            <a:srcRect l="52642" t="42541" r="17946" b="36769"/>
            <a:stretch/>
          </p:blipFill>
          <p:spPr>
            <a:xfrm rot="5400000">
              <a:off x="4213642" y="5484004"/>
              <a:ext cx="764417" cy="311499"/>
            </a:xfrm>
            <a:prstGeom prst="rect">
              <a:avLst/>
            </a:prstGeom>
          </p:spPr>
        </p:pic>
        <p:pic>
          <p:nvPicPr>
            <p:cNvPr id="9" name="Picture 8"/>
            <p:cNvPicPr>
              <a:picLocks noChangeAspect="1"/>
            </p:cNvPicPr>
            <p:nvPr/>
          </p:nvPicPr>
          <p:blipFill rotWithShape="1">
            <a:blip r:embed="rId5">
              <a:extLst>
                <a:ext uri="{28A0092B-C50C-407E-A947-70E740481C1C}">
                  <a14:useLocalDpi xmlns:a14="http://schemas.microsoft.com/office/drawing/2010/main" val="0"/>
                </a:ext>
              </a:extLst>
            </a:blip>
            <a:srcRect l="53155" t="40210" r="19026" b="41857"/>
            <a:stretch/>
          </p:blipFill>
          <p:spPr>
            <a:xfrm rot="5400000">
              <a:off x="2635938" y="5827534"/>
              <a:ext cx="721761" cy="248508"/>
            </a:xfrm>
            <a:prstGeom prst="rect">
              <a:avLst/>
            </a:prstGeom>
          </p:spPr>
        </p:pic>
        <p:pic>
          <p:nvPicPr>
            <p:cNvPr id="10" name="Picture 9"/>
            <p:cNvPicPr>
              <a:picLocks noChangeAspect="1"/>
            </p:cNvPicPr>
            <p:nvPr/>
          </p:nvPicPr>
          <p:blipFill rotWithShape="1">
            <a:blip r:embed="rId6">
              <a:extLst>
                <a:ext uri="{28A0092B-C50C-407E-A947-70E740481C1C}">
                  <a14:useLocalDpi xmlns:a14="http://schemas.microsoft.com/office/drawing/2010/main" val="0"/>
                </a:ext>
              </a:extLst>
            </a:blip>
            <a:srcRect l="53024" t="40721" r="18422" b="41448"/>
            <a:stretch/>
          </p:blipFill>
          <p:spPr>
            <a:xfrm rot="5400000">
              <a:off x="3329122" y="5546588"/>
              <a:ext cx="722608" cy="256735"/>
            </a:xfrm>
            <a:prstGeom prst="rect">
              <a:avLst/>
            </a:prstGeom>
          </p:spPr>
        </p:pic>
        <p:pic>
          <p:nvPicPr>
            <p:cNvPr id="11" name="Picture 10"/>
            <p:cNvPicPr>
              <a:picLocks noChangeAspect="1"/>
            </p:cNvPicPr>
            <p:nvPr/>
          </p:nvPicPr>
          <p:blipFill rotWithShape="1">
            <a:blip r:embed="rId7">
              <a:extLst>
                <a:ext uri="{28A0092B-C50C-407E-A947-70E740481C1C}">
                  <a14:useLocalDpi xmlns:a14="http://schemas.microsoft.com/office/drawing/2010/main" val="0"/>
                </a:ext>
              </a:extLst>
            </a:blip>
            <a:srcRect l="53343" t="40086" r="19383" b="42845"/>
            <a:stretch/>
          </p:blipFill>
          <p:spPr>
            <a:xfrm rot="5400000">
              <a:off x="108011" y="5684766"/>
              <a:ext cx="895347" cy="344621"/>
            </a:xfrm>
            <a:prstGeom prst="rect">
              <a:avLst/>
            </a:prstGeom>
          </p:spPr>
        </p:pic>
        <p:pic>
          <p:nvPicPr>
            <p:cNvPr id="12" name="Picture 11"/>
            <p:cNvPicPr>
              <a:picLocks noChangeAspect="1"/>
            </p:cNvPicPr>
            <p:nvPr/>
          </p:nvPicPr>
          <p:blipFill rotWithShape="1">
            <a:blip r:embed="rId8">
              <a:extLst>
                <a:ext uri="{28A0092B-C50C-407E-A947-70E740481C1C}">
                  <a14:useLocalDpi xmlns:a14="http://schemas.microsoft.com/office/drawing/2010/main" val="0"/>
                </a:ext>
              </a:extLst>
            </a:blip>
            <a:srcRect l="53875" t="41313" r="21669" b="39679"/>
            <a:stretch/>
          </p:blipFill>
          <p:spPr>
            <a:xfrm rot="5400000">
              <a:off x="8644936" y="5495960"/>
              <a:ext cx="677613" cy="375084"/>
            </a:xfrm>
            <a:prstGeom prst="rect">
              <a:avLst/>
            </a:prstGeom>
          </p:spPr>
        </p:pic>
        <p:pic>
          <p:nvPicPr>
            <p:cNvPr id="13" name="Picture 12"/>
            <p:cNvPicPr>
              <a:picLocks noChangeAspect="1"/>
            </p:cNvPicPr>
            <p:nvPr/>
          </p:nvPicPr>
          <p:blipFill rotWithShape="1">
            <a:blip r:embed="rId9">
              <a:extLst>
                <a:ext uri="{28A0092B-C50C-407E-A947-70E740481C1C}">
                  <a14:useLocalDpi xmlns:a14="http://schemas.microsoft.com/office/drawing/2010/main" val="0"/>
                </a:ext>
              </a:extLst>
            </a:blip>
            <a:srcRect l="53901" t="40525" r="21467" b="40147"/>
            <a:stretch/>
          </p:blipFill>
          <p:spPr>
            <a:xfrm rot="5400000">
              <a:off x="1035083" y="5802102"/>
              <a:ext cx="584655" cy="377589"/>
            </a:xfrm>
            <a:prstGeom prst="rect">
              <a:avLst/>
            </a:prstGeom>
          </p:spPr>
        </p:pic>
        <p:pic>
          <p:nvPicPr>
            <p:cNvPr id="14" name="Picture 13"/>
            <p:cNvPicPr>
              <a:picLocks noChangeAspect="1"/>
            </p:cNvPicPr>
            <p:nvPr/>
          </p:nvPicPr>
          <p:blipFill rotWithShape="1">
            <a:blip r:embed="rId10">
              <a:extLst>
                <a:ext uri="{28A0092B-C50C-407E-A947-70E740481C1C}">
                  <a14:useLocalDpi xmlns:a14="http://schemas.microsoft.com/office/drawing/2010/main" val="0"/>
                </a:ext>
              </a:extLst>
            </a:blip>
            <a:srcRect l="53690" t="41927" r="22584" b="37181"/>
            <a:stretch/>
          </p:blipFill>
          <p:spPr>
            <a:xfrm rot="5400000">
              <a:off x="9477097" y="5491647"/>
              <a:ext cx="613839" cy="487366"/>
            </a:xfrm>
            <a:prstGeom prst="rect">
              <a:avLst/>
            </a:prstGeom>
          </p:spPr>
        </p:pic>
        <p:pic>
          <p:nvPicPr>
            <p:cNvPr id="15" name="Picture 14"/>
            <p:cNvPicPr>
              <a:picLocks noChangeAspect="1"/>
            </p:cNvPicPr>
            <p:nvPr/>
          </p:nvPicPr>
          <p:blipFill rotWithShape="1">
            <a:blip r:embed="rId11">
              <a:extLst>
                <a:ext uri="{28A0092B-C50C-407E-A947-70E740481C1C}">
                  <a14:useLocalDpi xmlns:a14="http://schemas.microsoft.com/office/drawing/2010/main" val="0"/>
                </a:ext>
              </a:extLst>
            </a:blip>
            <a:srcRect l="53826" t="39283" r="21637" b="46665"/>
            <a:stretch/>
          </p:blipFill>
          <p:spPr>
            <a:xfrm rot="5400000">
              <a:off x="4000276" y="5712164"/>
              <a:ext cx="483148" cy="172145"/>
            </a:xfrm>
            <a:prstGeom prst="rect">
              <a:avLst/>
            </a:prstGeom>
          </p:spPr>
        </p:pic>
        <p:pic>
          <p:nvPicPr>
            <p:cNvPr id="16" name="Picture 15"/>
            <p:cNvPicPr>
              <a:picLocks noChangeAspect="1"/>
            </p:cNvPicPr>
            <p:nvPr/>
          </p:nvPicPr>
          <p:blipFill rotWithShape="1">
            <a:blip r:embed="rId12">
              <a:extLst>
                <a:ext uri="{28A0092B-C50C-407E-A947-70E740481C1C}">
                  <a14:useLocalDpi xmlns:a14="http://schemas.microsoft.com/office/drawing/2010/main" val="0"/>
                </a:ext>
              </a:extLst>
            </a:blip>
            <a:srcRect l="54190" t="39359" r="24051" b="43865"/>
            <a:stretch/>
          </p:blipFill>
          <p:spPr>
            <a:xfrm rot="5400000">
              <a:off x="2985238" y="5437383"/>
              <a:ext cx="459814" cy="285839"/>
            </a:xfrm>
            <a:prstGeom prst="rect">
              <a:avLst/>
            </a:prstGeom>
          </p:spPr>
        </p:pic>
        <p:pic>
          <p:nvPicPr>
            <p:cNvPr id="17" name="Picture 16"/>
            <p:cNvPicPr>
              <a:picLocks noChangeAspect="1"/>
            </p:cNvPicPr>
            <p:nvPr/>
          </p:nvPicPr>
          <p:blipFill rotWithShape="1">
            <a:blip r:embed="rId13">
              <a:extLst>
                <a:ext uri="{28A0092B-C50C-407E-A947-70E740481C1C}">
                  <a14:useLocalDpi xmlns:a14="http://schemas.microsoft.com/office/drawing/2010/main" val="0"/>
                </a:ext>
              </a:extLst>
            </a:blip>
            <a:srcRect l="54030" t="41485" r="23077" b="40437"/>
            <a:stretch/>
          </p:blipFill>
          <p:spPr>
            <a:xfrm rot="5400000">
              <a:off x="9967108" y="5567499"/>
              <a:ext cx="589923" cy="323382"/>
            </a:xfrm>
            <a:prstGeom prst="rect">
              <a:avLst/>
            </a:prstGeom>
          </p:spPr>
        </p:pic>
        <p:pic>
          <p:nvPicPr>
            <p:cNvPr id="18" name="Picture 17"/>
            <p:cNvPicPr>
              <a:picLocks noChangeAspect="1"/>
            </p:cNvPicPr>
            <p:nvPr/>
          </p:nvPicPr>
          <p:blipFill rotWithShape="1">
            <a:blip r:embed="rId14">
              <a:extLst>
                <a:ext uri="{28A0092B-C50C-407E-A947-70E740481C1C}">
                  <a14:useLocalDpi xmlns:a14="http://schemas.microsoft.com/office/drawing/2010/main" val="0"/>
                </a:ext>
              </a:extLst>
            </a:blip>
            <a:srcRect l="50615" t="40080" r="24730" b="42776"/>
            <a:stretch/>
          </p:blipFill>
          <p:spPr>
            <a:xfrm rot="5400000">
              <a:off x="10378083" y="5578499"/>
              <a:ext cx="570728" cy="309544"/>
            </a:xfrm>
            <a:prstGeom prst="rect">
              <a:avLst/>
            </a:prstGeom>
          </p:spPr>
        </p:pic>
        <p:pic>
          <p:nvPicPr>
            <p:cNvPr id="19" name="Picture 18"/>
            <p:cNvPicPr>
              <a:picLocks noChangeAspect="1"/>
            </p:cNvPicPr>
            <p:nvPr/>
          </p:nvPicPr>
          <p:blipFill rotWithShape="1">
            <a:blip r:embed="rId15"/>
            <a:srcRect l="54935" t="39036" r="24320" b="47343"/>
            <a:stretch/>
          </p:blipFill>
          <p:spPr>
            <a:xfrm rot="5400000">
              <a:off x="11684198" y="5311423"/>
              <a:ext cx="393123" cy="216338"/>
            </a:xfrm>
            <a:prstGeom prst="rect">
              <a:avLst/>
            </a:prstGeom>
          </p:spPr>
        </p:pic>
        <p:pic>
          <p:nvPicPr>
            <p:cNvPr id="20" name="Picture 19"/>
            <p:cNvPicPr>
              <a:picLocks noChangeAspect="1"/>
            </p:cNvPicPr>
            <p:nvPr/>
          </p:nvPicPr>
          <p:blipFill rotWithShape="1">
            <a:blip r:embed="rId16"/>
            <a:srcRect l="54985" t="40221" r="24951" b="43847"/>
            <a:stretch/>
          </p:blipFill>
          <p:spPr>
            <a:xfrm rot="5400000">
              <a:off x="11822963" y="5942803"/>
              <a:ext cx="386045" cy="288970"/>
            </a:xfrm>
            <a:prstGeom prst="rect">
              <a:avLst/>
            </a:prstGeom>
          </p:spPr>
        </p:pic>
        <p:pic>
          <p:nvPicPr>
            <p:cNvPr id="21" name="Picture 20"/>
            <p:cNvPicPr>
              <a:picLocks noChangeAspect="1"/>
            </p:cNvPicPr>
            <p:nvPr/>
          </p:nvPicPr>
          <p:blipFill rotWithShape="1">
            <a:blip r:embed="rId17"/>
            <a:srcRect l="52887" t="39306" r="22219" b="46545"/>
            <a:stretch/>
          </p:blipFill>
          <p:spPr>
            <a:xfrm rot="5400000">
              <a:off x="11443595" y="5873736"/>
              <a:ext cx="578135" cy="226120"/>
            </a:xfrm>
            <a:prstGeom prst="rect">
              <a:avLst/>
            </a:prstGeom>
          </p:spPr>
        </p:pic>
        <p:pic>
          <p:nvPicPr>
            <p:cNvPr id="22" name="Picture 21"/>
            <p:cNvPicPr>
              <a:picLocks noChangeAspect="1"/>
            </p:cNvPicPr>
            <p:nvPr/>
          </p:nvPicPr>
          <p:blipFill rotWithShape="1">
            <a:blip r:embed="rId18"/>
            <a:srcRect l="52811" t="37076" r="21022" b="41856"/>
            <a:stretch/>
          </p:blipFill>
          <p:spPr>
            <a:xfrm rot="5400000">
              <a:off x="10657778" y="5486757"/>
              <a:ext cx="718164" cy="397007"/>
            </a:xfrm>
            <a:prstGeom prst="rect">
              <a:avLst/>
            </a:prstGeom>
          </p:spPr>
        </p:pic>
        <p:pic>
          <p:nvPicPr>
            <p:cNvPr id="23" name="Picture 22"/>
            <p:cNvPicPr>
              <a:picLocks noChangeAspect="1"/>
            </p:cNvPicPr>
            <p:nvPr/>
          </p:nvPicPr>
          <p:blipFill rotWithShape="1">
            <a:blip r:embed="rId19"/>
            <a:srcRect l="52611" t="41845" r="18925" b="43008"/>
            <a:stretch/>
          </p:blipFill>
          <p:spPr>
            <a:xfrm rot="5400000">
              <a:off x="3628610" y="5591246"/>
              <a:ext cx="693573" cy="200276"/>
            </a:xfrm>
            <a:prstGeom prst="rect">
              <a:avLst/>
            </a:prstGeom>
          </p:spPr>
        </p:pic>
        <p:pic>
          <p:nvPicPr>
            <p:cNvPr id="24" name="Picture 23"/>
            <p:cNvPicPr>
              <a:picLocks noChangeAspect="1"/>
            </p:cNvPicPr>
            <p:nvPr/>
          </p:nvPicPr>
          <p:blipFill rotWithShape="1">
            <a:blip r:embed="rId20"/>
            <a:srcRect l="51376" t="37747" r="18868" b="40543"/>
            <a:stretch/>
          </p:blipFill>
          <p:spPr>
            <a:xfrm rot="5400000">
              <a:off x="1738369" y="5682543"/>
              <a:ext cx="871342" cy="423826"/>
            </a:xfrm>
            <a:prstGeom prst="rect">
              <a:avLst/>
            </a:prstGeom>
          </p:spPr>
        </p:pic>
        <p:pic>
          <p:nvPicPr>
            <p:cNvPr id="25" name="Picture 24"/>
            <p:cNvPicPr>
              <a:picLocks noChangeAspect="1"/>
            </p:cNvPicPr>
            <p:nvPr/>
          </p:nvPicPr>
          <p:blipFill rotWithShape="1">
            <a:blip r:embed="rId21"/>
            <a:srcRect l="52320" t="42146" r="18570" b="36502"/>
            <a:stretch/>
          </p:blipFill>
          <p:spPr>
            <a:xfrm rot="5400000">
              <a:off x="4826601" y="5529462"/>
              <a:ext cx="683214" cy="334088"/>
            </a:xfrm>
            <a:prstGeom prst="rect">
              <a:avLst/>
            </a:prstGeom>
          </p:spPr>
        </p:pic>
        <p:pic>
          <p:nvPicPr>
            <p:cNvPr id="26" name="Picture 25"/>
            <p:cNvPicPr>
              <a:picLocks noChangeAspect="1"/>
            </p:cNvPicPr>
            <p:nvPr/>
          </p:nvPicPr>
          <p:blipFill rotWithShape="1">
            <a:blip r:embed="rId22"/>
            <a:srcRect l="53521" t="41081" r="20820" b="36429"/>
            <a:stretch/>
          </p:blipFill>
          <p:spPr>
            <a:xfrm rot="5400000">
              <a:off x="6133286" y="5597942"/>
              <a:ext cx="530510" cy="374107"/>
            </a:xfrm>
            <a:prstGeom prst="rect">
              <a:avLst/>
            </a:prstGeom>
          </p:spPr>
        </p:pic>
        <p:pic>
          <p:nvPicPr>
            <p:cNvPr id="27" name="Picture 26"/>
            <p:cNvPicPr>
              <a:picLocks noChangeAspect="1"/>
            </p:cNvPicPr>
            <p:nvPr/>
          </p:nvPicPr>
          <p:blipFill rotWithShape="1">
            <a:blip r:embed="rId23"/>
            <a:srcRect l="52700" t="41942" r="18649" b="36707"/>
            <a:stretch/>
          </p:blipFill>
          <p:spPr>
            <a:xfrm rot="5400000">
              <a:off x="5329950" y="5578789"/>
              <a:ext cx="582819" cy="289537"/>
            </a:xfrm>
            <a:prstGeom prst="rect">
              <a:avLst/>
            </a:prstGeom>
          </p:spPr>
        </p:pic>
        <p:pic>
          <p:nvPicPr>
            <p:cNvPr id="28" name="Picture 27"/>
            <p:cNvPicPr>
              <a:picLocks noChangeAspect="1"/>
            </p:cNvPicPr>
            <p:nvPr/>
          </p:nvPicPr>
          <p:blipFill rotWithShape="1">
            <a:blip r:embed="rId24"/>
            <a:srcRect l="53520" t="38111" r="22815" b="46157"/>
            <a:stretch/>
          </p:blipFill>
          <p:spPr>
            <a:xfrm rot="5400000">
              <a:off x="11135988" y="5889465"/>
              <a:ext cx="516770" cy="219797"/>
            </a:xfrm>
            <a:prstGeom prst="rect">
              <a:avLst/>
            </a:prstGeom>
          </p:spPr>
        </p:pic>
        <p:pic>
          <p:nvPicPr>
            <p:cNvPr id="29" name="Picture 28"/>
            <p:cNvPicPr>
              <a:picLocks noChangeAspect="1"/>
            </p:cNvPicPr>
            <p:nvPr/>
          </p:nvPicPr>
          <p:blipFill rotWithShape="1">
            <a:blip r:embed="rId25"/>
            <a:srcRect l="53115" t="41556" r="21942" b="36114"/>
            <a:stretch/>
          </p:blipFill>
          <p:spPr>
            <a:xfrm rot="5400000">
              <a:off x="7237109" y="5457661"/>
              <a:ext cx="661616" cy="495583"/>
            </a:xfrm>
            <a:prstGeom prst="rect">
              <a:avLst/>
            </a:prstGeom>
          </p:spPr>
        </p:pic>
        <p:pic>
          <p:nvPicPr>
            <p:cNvPr id="30" name="Picture 29"/>
            <p:cNvPicPr>
              <a:picLocks noChangeAspect="1"/>
            </p:cNvPicPr>
            <p:nvPr/>
          </p:nvPicPr>
          <p:blipFill rotWithShape="1">
            <a:blip r:embed="rId26"/>
            <a:srcRect l="51747" t="41962" r="17761" b="36067"/>
            <a:stretch/>
          </p:blipFill>
          <p:spPr>
            <a:xfrm rot="5400000">
              <a:off x="5601087" y="5556550"/>
              <a:ext cx="692223" cy="397929"/>
            </a:xfrm>
            <a:prstGeom prst="rect">
              <a:avLst/>
            </a:prstGeom>
          </p:spPr>
        </p:pic>
      </p:grpSp>
      <p:grpSp>
        <p:nvGrpSpPr>
          <p:cNvPr id="31" name="Group 30"/>
          <p:cNvGrpSpPr/>
          <p:nvPr/>
        </p:nvGrpSpPr>
        <p:grpSpPr>
          <a:xfrm rot="16200000">
            <a:off x="530188" y="950870"/>
            <a:ext cx="1852210" cy="2338423"/>
            <a:chOff x="3856821" y="1646005"/>
            <a:chExt cx="7805366" cy="7606986"/>
          </a:xfrm>
        </p:grpSpPr>
        <p:pic>
          <p:nvPicPr>
            <p:cNvPr id="32" name="Picture 31"/>
            <p:cNvPicPr>
              <a:picLocks noChangeAspect="1"/>
            </p:cNvPicPr>
            <p:nvPr/>
          </p:nvPicPr>
          <p:blipFill rotWithShape="1">
            <a:blip r:embed="rId27">
              <a:extLst>
                <a:ext uri="{28A0092B-C50C-407E-A947-70E740481C1C}">
                  <a14:useLocalDpi xmlns:a14="http://schemas.microsoft.com/office/drawing/2010/main" val="0"/>
                </a:ext>
              </a:extLst>
            </a:blip>
            <a:srcRect l="7200" t="10020" r="4643" b="59157"/>
            <a:stretch/>
          </p:blipFill>
          <p:spPr>
            <a:xfrm flipH="1">
              <a:off x="4195057" y="1646005"/>
              <a:ext cx="6057278" cy="1052226"/>
            </a:xfrm>
            <a:prstGeom prst="rect">
              <a:avLst/>
            </a:prstGeom>
          </p:spPr>
        </p:pic>
        <p:pic>
          <p:nvPicPr>
            <p:cNvPr id="33" name="Picture 32"/>
            <p:cNvPicPr>
              <a:picLocks noChangeAspect="1"/>
            </p:cNvPicPr>
            <p:nvPr/>
          </p:nvPicPr>
          <p:blipFill rotWithShape="1">
            <a:blip r:embed="rId28"/>
            <a:srcRect l="7390" t="10733" b="54682"/>
            <a:stretch/>
          </p:blipFill>
          <p:spPr>
            <a:xfrm flipH="1" flipV="1">
              <a:off x="3856821" y="7566918"/>
              <a:ext cx="6385462" cy="1686073"/>
            </a:xfrm>
            <a:prstGeom prst="rect">
              <a:avLst/>
            </a:prstGeom>
          </p:spPr>
        </p:pic>
        <p:grpSp>
          <p:nvGrpSpPr>
            <p:cNvPr id="34" name="Group 33"/>
            <p:cNvGrpSpPr/>
            <p:nvPr/>
          </p:nvGrpSpPr>
          <p:grpSpPr>
            <a:xfrm>
              <a:off x="4165078" y="2576711"/>
              <a:ext cx="7497109" cy="4925864"/>
              <a:chOff x="4165078" y="2576711"/>
              <a:chExt cx="7497109" cy="4925864"/>
            </a:xfrm>
          </p:grpSpPr>
          <p:pic>
            <p:nvPicPr>
              <p:cNvPr id="35" name="Content Placeholder 3"/>
              <p:cNvPicPr>
                <a:picLocks noChangeAspect="1"/>
              </p:cNvPicPr>
              <p:nvPr/>
            </p:nvPicPr>
            <p:blipFill rotWithShape="1">
              <a:blip r:embed="rId29"/>
              <a:srcRect l="18219" t="38116" r="64162" b="1290"/>
              <a:stretch/>
            </p:blipFill>
            <p:spPr>
              <a:xfrm flipH="1">
                <a:off x="10249779" y="2662268"/>
                <a:ext cx="1412408" cy="4817822"/>
              </a:xfrm>
              <a:prstGeom prst="rect">
                <a:avLst/>
              </a:prstGeom>
            </p:spPr>
          </p:pic>
          <p:pic>
            <p:nvPicPr>
              <p:cNvPr id="38" name="Picture 37"/>
              <p:cNvPicPr>
                <a:picLocks noChangeAspect="1"/>
              </p:cNvPicPr>
              <p:nvPr/>
            </p:nvPicPr>
            <p:blipFill rotWithShape="1">
              <a:blip r:embed="rId30"/>
              <a:srcRect l="35773" t="37159" r="33548" b="936"/>
              <a:stretch/>
            </p:blipFill>
            <p:spPr>
              <a:xfrm flipH="1">
                <a:off x="4165078" y="2576711"/>
                <a:ext cx="6108493" cy="4925864"/>
              </a:xfrm>
              <a:prstGeom prst="rect">
                <a:avLst/>
              </a:prstGeom>
            </p:spPr>
          </p:pic>
        </p:grpSp>
      </p:grpSp>
      <p:sp>
        <p:nvSpPr>
          <p:cNvPr id="39" name="Bent Arrow 38"/>
          <p:cNvSpPr/>
          <p:nvPr/>
        </p:nvSpPr>
        <p:spPr>
          <a:xfrm rot="16200000" flipH="1" flipV="1">
            <a:off x="3043711" y="1956147"/>
            <a:ext cx="805814" cy="905995"/>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717441549"/>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268</TotalTime>
  <Words>815</Words>
  <Application>Microsoft Macintosh PowerPoint</Application>
  <PresentationFormat>On-screen Show (4:3)</PresentationFormat>
  <Paragraphs>120</Paragraphs>
  <Slides>17</Slides>
  <Notes>10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17</vt:i4>
      </vt:variant>
    </vt:vector>
  </HeadingPairs>
  <TitlesOfParts>
    <vt:vector size="24" baseType="lpstr">
      <vt:lpstr>Calibri</vt:lpstr>
      <vt:lpstr>Calibri Light</vt:lpstr>
      <vt:lpstr>DengXian</vt:lpstr>
      <vt:lpstr>Mangal</vt:lpstr>
      <vt:lpstr>宋体</vt:lpstr>
      <vt:lpstr>Arial</vt:lpstr>
      <vt:lpstr>Office Theme</vt:lpstr>
      <vt:lpstr>GlyCompare</vt:lpstr>
      <vt:lpstr>Take home message</vt:lpstr>
      <vt:lpstr>Figure 1. Workflow and idea of data preprocessing.（Need Simplify）</vt:lpstr>
      <vt:lpstr>PowerPoint Presentation</vt:lpstr>
      <vt:lpstr>PowerPoint Presentation</vt:lpstr>
      <vt:lpstr>Data 1: CHO glycan data. 33 Glycoprofiles with various perturbation.</vt:lpstr>
      <vt:lpstr>PowerPoint Presentation</vt:lpstr>
      <vt:lpstr>Data 1 part1 Note: comparison the result between the clustering by glycan abundance, left, and clustering by substructure abundance, right. More insight information can be represented on the right plot.</vt:lpstr>
      <vt:lpstr>PowerPoint Presentation</vt:lpstr>
      <vt:lpstr>PowerPoint Presentation</vt:lpstr>
      <vt:lpstr>PowerPoint Presentation</vt:lpstr>
      <vt:lpstr>PowerPoint Presentation</vt:lpstr>
      <vt:lpstr>Data 1 Part 3 Inferring the glycoprofile abundance vector from native mass spectrum (ongoing)</vt:lpstr>
      <vt:lpstr>PowerPoint Presentation</vt:lpstr>
      <vt:lpstr>Data 2 part1: Information is more enriched in the motif level. Several motif clusters are highlighted in the plot. </vt:lpstr>
      <vt:lpstr>Data 2 Part 2: Regression model are used to evaluate the importance of motifs as features to predict the Date after birth and Secretor(or not) phenotypes. Motifs that are enriched with DPP, Secretor phenotype. Sialyation is more abundant in the early date after the birth. And x80 motif which is Lst b, have different abundance between the secretor and non secretor. Y axis is –log(p), x axis is the coefficient value. </vt:lpstr>
      <vt:lpstr>Data 2 Part 2: The abundance of Lst b, which can be a precursor for others, are recalculated as a substructure in synthesis network, which might give us more biological information.</vt:lpstr>
    </vt:vector>
  </TitlesOfParts>
  <Company/>
  <LinksUpToDate>false</LinksUpToDate>
  <SharedDoc>false</SharedDoc>
  <HyperlinksChanged>false</HyperlinksChanged>
  <AppVersion>15.0026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76</cp:revision>
  <dcterms:created xsi:type="dcterms:W3CDTF">2018-11-05T17:08:37Z</dcterms:created>
  <dcterms:modified xsi:type="dcterms:W3CDTF">2018-11-05T21:37:15Z</dcterms:modified>
</cp:coreProperties>
</file>